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67" r:id="rId2"/>
    <p:sldId id="276" r:id="rId3"/>
    <p:sldId id="277" r:id="rId4"/>
    <p:sldId id="279" r:id="rId5"/>
    <p:sldId id="278" r:id="rId6"/>
  </p:sldIdLst>
  <p:sldSz cx="7021513" cy="9469438"/>
  <p:notesSz cx="5848350" cy="8505825"/>
  <p:defaultTextStyle>
    <a:defPPr>
      <a:defRPr lang="ja-JP"/>
    </a:defPPr>
    <a:lvl1pPr marL="0" algn="l" defTabSz="94225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1126" algn="l" defTabSz="94225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42253" algn="l" defTabSz="94225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13379" algn="l" defTabSz="94225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884506" algn="l" defTabSz="94225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55632" algn="l" defTabSz="94225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26759" algn="l" defTabSz="94225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297885" algn="l" defTabSz="94225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769012" algn="l" defTabSz="94225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100" d="100"/>
          <a:sy n="100" d="100"/>
        </p:scale>
        <p:origin x="-966" y="1056"/>
      </p:cViewPr>
      <p:guideLst>
        <p:guide orient="horz" pos="2983"/>
        <p:guide pos="22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534285" cy="424952"/>
          </a:xfrm>
          <a:prstGeom prst="rect">
            <a:avLst/>
          </a:prstGeom>
        </p:spPr>
        <p:txBody>
          <a:bodyPr vert="horz" lIns="78096" tIns="39048" rIns="78096" bIns="39048" rtlCol="0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312712" y="0"/>
            <a:ext cx="2534285" cy="424952"/>
          </a:xfrm>
          <a:prstGeom prst="rect">
            <a:avLst/>
          </a:prstGeom>
        </p:spPr>
        <p:txBody>
          <a:bodyPr vert="horz" lIns="78096" tIns="39048" rIns="78096" bIns="39048" rtlCol="0"/>
          <a:lstStyle>
            <a:lvl1pPr algn="r">
              <a:defRPr sz="1000"/>
            </a:lvl1pPr>
          </a:lstStyle>
          <a:p>
            <a:fld id="{D47D641B-870C-45D3-925C-4FEBFF32DAD7}" type="datetimeFigureOut">
              <a:rPr kumimoji="1" lang="ja-JP" altLang="en-US" smtClean="0"/>
              <a:pPr/>
              <a:t>2014/5/16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743075" y="638175"/>
            <a:ext cx="236220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096" tIns="39048" rIns="78096" bIns="3904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84835" y="4040439"/>
            <a:ext cx="4678680" cy="3827282"/>
          </a:xfrm>
          <a:prstGeom prst="rect">
            <a:avLst/>
          </a:prstGeom>
        </p:spPr>
        <p:txBody>
          <a:bodyPr vert="horz" lIns="78096" tIns="39048" rIns="78096" bIns="3904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8079518"/>
            <a:ext cx="2534285" cy="424951"/>
          </a:xfrm>
          <a:prstGeom prst="rect">
            <a:avLst/>
          </a:prstGeom>
        </p:spPr>
        <p:txBody>
          <a:bodyPr vert="horz" lIns="78096" tIns="39048" rIns="78096" bIns="39048" rtlCol="0" anchor="b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312712" y="8079518"/>
            <a:ext cx="2534285" cy="424951"/>
          </a:xfrm>
          <a:prstGeom prst="rect">
            <a:avLst/>
          </a:prstGeom>
        </p:spPr>
        <p:txBody>
          <a:bodyPr vert="horz" lIns="78096" tIns="39048" rIns="78096" bIns="39048" rtlCol="0" anchor="b"/>
          <a:lstStyle>
            <a:lvl1pPr algn="r">
              <a:defRPr sz="1000"/>
            </a:lvl1pPr>
          </a:lstStyle>
          <a:p>
            <a:fld id="{C46ECE69-E718-4290-A041-01DC5351B1D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CE69-E718-4290-A041-01DC5351B1D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26615" y="2941673"/>
            <a:ext cx="5968286" cy="2029791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53227" y="5366016"/>
            <a:ext cx="4915059" cy="2419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1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2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3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4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6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9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3F7-DD8B-40F7-9259-F03CC28467BD}" type="datetimeFigureOut">
              <a:rPr kumimoji="1" lang="ja-JP" altLang="en-US" smtClean="0"/>
              <a:pPr/>
              <a:t>2014/5/16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BECF-0BC4-4413-845E-AE302E5E61B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3F7-DD8B-40F7-9259-F03CC28467BD}" type="datetimeFigureOut">
              <a:rPr kumimoji="1" lang="ja-JP" altLang="en-US" smtClean="0"/>
              <a:pPr/>
              <a:t>2014/5/16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BECF-0BC4-4413-845E-AE302E5E61B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090597" y="379220"/>
            <a:ext cx="1579840" cy="807971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1077" y="379220"/>
            <a:ext cx="4622496" cy="807971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3F7-DD8B-40F7-9259-F03CC28467BD}" type="datetimeFigureOut">
              <a:rPr kumimoji="1" lang="ja-JP" altLang="en-US" smtClean="0"/>
              <a:pPr/>
              <a:t>2014/5/16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BECF-0BC4-4413-845E-AE302E5E61B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3F7-DD8B-40F7-9259-F03CC28467BD}" type="datetimeFigureOut">
              <a:rPr kumimoji="1" lang="ja-JP" altLang="en-US" smtClean="0"/>
              <a:pPr/>
              <a:t>2014/5/16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BECF-0BC4-4413-845E-AE302E5E61B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4652" y="6084991"/>
            <a:ext cx="5968286" cy="188073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54652" y="4013561"/>
            <a:ext cx="5968286" cy="207143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11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2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13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84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55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26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978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690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3F7-DD8B-40F7-9259-F03CC28467BD}" type="datetimeFigureOut">
              <a:rPr kumimoji="1" lang="ja-JP" altLang="en-US" smtClean="0"/>
              <a:pPr/>
              <a:t>2014/5/16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BECF-0BC4-4413-845E-AE302E5E61B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076" y="2209544"/>
            <a:ext cx="3101168" cy="624939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69269" y="2209544"/>
            <a:ext cx="3101168" cy="624939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3F7-DD8B-40F7-9259-F03CC28467BD}" type="datetimeFigureOut">
              <a:rPr kumimoji="1" lang="ja-JP" altLang="en-US" smtClean="0"/>
              <a:pPr/>
              <a:t>2014/5/16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BECF-0BC4-4413-845E-AE302E5E61B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1079" y="2119665"/>
            <a:ext cx="3102388" cy="88337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1126" indent="0">
              <a:buNone/>
              <a:defRPr sz="2100" b="1"/>
            </a:lvl2pPr>
            <a:lvl3pPr marL="942253" indent="0">
              <a:buNone/>
              <a:defRPr sz="1900" b="1"/>
            </a:lvl3pPr>
            <a:lvl4pPr marL="1413379" indent="0">
              <a:buNone/>
              <a:defRPr sz="1600" b="1"/>
            </a:lvl4pPr>
            <a:lvl5pPr marL="1884506" indent="0">
              <a:buNone/>
              <a:defRPr sz="1600" b="1"/>
            </a:lvl5pPr>
            <a:lvl6pPr marL="2355632" indent="0">
              <a:buNone/>
              <a:defRPr sz="1600" b="1"/>
            </a:lvl6pPr>
            <a:lvl7pPr marL="2826759" indent="0">
              <a:buNone/>
              <a:defRPr sz="1600" b="1"/>
            </a:lvl7pPr>
            <a:lvl8pPr marL="3297885" indent="0">
              <a:buNone/>
              <a:defRPr sz="1600" b="1"/>
            </a:lvl8pPr>
            <a:lvl9pPr marL="3769012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1079" y="3003040"/>
            <a:ext cx="3102388" cy="54558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566838" y="2119665"/>
            <a:ext cx="3103606" cy="88337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1126" indent="0">
              <a:buNone/>
              <a:defRPr sz="2100" b="1"/>
            </a:lvl2pPr>
            <a:lvl3pPr marL="942253" indent="0">
              <a:buNone/>
              <a:defRPr sz="1900" b="1"/>
            </a:lvl3pPr>
            <a:lvl4pPr marL="1413379" indent="0">
              <a:buNone/>
              <a:defRPr sz="1600" b="1"/>
            </a:lvl4pPr>
            <a:lvl5pPr marL="1884506" indent="0">
              <a:buNone/>
              <a:defRPr sz="1600" b="1"/>
            </a:lvl5pPr>
            <a:lvl6pPr marL="2355632" indent="0">
              <a:buNone/>
              <a:defRPr sz="1600" b="1"/>
            </a:lvl6pPr>
            <a:lvl7pPr marL="2826759" indent="0">
              <a:buNone/>
              <a:defRPr sz="1600" b="1"/>
            </a:lvl7pPr>
            <a:lvl8pPr marL="3297885" indent="0">
              <a:buNone/>
              <a:defRPr sz="1600" b="1"/>
            </a:lvl8pPr>
            <a:lvl9pPr marL="3769012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566838" y="3003040"/>
            <a:ext cx="3103606" cy="54558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3F7-DD8B-40F7-9259-F03CC28467BD}" type="datetimeFigureOut">
              <a:rPr kumimoji="1" lang="ja-JP" altLang="en-US" smtClean="0"/>
              <a:pPr/>
              <a:t>2014/5/16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BECF-0BC4-4413-845E-AE302E5E61B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3F7-DD8B-40F7-9259-F03CC28467BD}" type="datetimeFigureOut">
              <a:rPr kumimoji="1" lang="ja-JP" altLang="en-US" smtClean="0"/>
              <a:pPr/>
              <a:t>2014/5/16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BECF-0BC4-4413-845E-AE302E5E61B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3F7-DD8B-40F7-9259-F03CC28467BD}" type="datetimeFigureOut">
              <a:rPr kumimoji="1" lang="ja-JP" altLang="en-US" smtClean="0"/>
              <a:pPr/>
              <a:t>2014/5/16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BECF-0BC4-4413-845E-AE302E5E61B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1081" y="377024"/>
            <a:ext cx="2310030" cy="160454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45222" y="377031"/>
            <a:ext cx="3925221" cy="808190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51081" y="1981574"/>
            <a:ext cx="2310030" cy="6477360"/>
          </a:xfrm>
        </p:spPr>
        <p:txBody>
          <a:bodyPr/>
          <a:lstStyle>
            <a:lvl1pPr marL="0" indent="0">
              <a:buNone/>
              <a:defRPr sz="1400"/>
            </a:lvl1pPr>
            <a:lvl2pPr marL="471126" indent="0">
              <a:buNone/>
              <a:defRPr sz="1200"/>
            </a:lvl2pPr>
            <a:lvl3pPr marL="942253" indent="0">
              <a:buNone/>
              <a:defRPr sz="1000"/>
            </a:lvl3pPr>
            <a:lvl4pPr marL="1413379" indent="0">
              <a:buNone/>
              <a:defRPr sz="900"/>
            </a:lvl4pPr>
            <a:lvl5pPr marL="1884506" indent="0">
              <a:buNone/>
              <a:defRPr sz="900"/>
            </a:lvl5pPr>
            <a:lvl6pPr marL="2355632" indent="0">
              <a:buNone/>
              <a:defRPr sz="900"/>
            </a:lvl6pPr>
            <a:lvl7pPr marL="2826759" indent="0">
              <a:buNone/>
              <a:defRPr sz="900"/>
            </a:lvl7pPr>
            <a:lvl8pPr marL="3297885" indent="0">
              <a:buNone/>
              <a:defRPr sz="900"/>
            </a:lvl8pPr>
            <a:lvl9pPr marL="3769012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3F7-DD8B-40F7-9259-F03CC28467BD}" type="datetimeFigureOut">
              <a:rPr kumimoji="1" lang="ja-JP" altLang="en-US" smtClean="0"/>
              <a:pPr/>
              <a:t>2014/5/16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BECF-0BC4-4413-845E-AE302E5E61B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6266" y="6628609"/>
            <a:ext cx="4212908" cy="78254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76266" y="846112"/>
            <a:ext cx="4212908" cy="5681663"/>
          </a:xfrm>
        </p:spPr>
        <p:txBody>
          <a:bodyPr/>
          <a:lstStyle>
            <a:lvl1pPr marL="0" indent="0">
              <a:buNone/>
              <a:defRPr sz="3300"/>
            </a:lvl1pPr>
            <a:lvl2pPr marL="471126" indent="0">
              <a:buNone/>
              <a:defRPr sz="2900"/>
            </a:lvl2pPr>
            <a:lvl3pPr marL="942253" indent="0">
              <a:buNone/>
              <a:defRPr sz="2500"/>
            </a:lvl3pPr>
            <a:lvl4pPr marL="1413379" indent="0">
              <a:buNone/>
              <a:defRPr sz="2100"/>
            </a:lvl4pPr>
            <a:lvl5pPr marL="1884506" indent="0">
              <a:buNone/>
              <a:defRPr sz="2100"/>
            </a:lvl5pPr>
            <a:lvl6pPr marL="2355632" indent="0">
              <a:buNone/>
              <a:defRPr sz="2100"/>
            </a:lvl6pPr>
            <a:lvl7pPr marL="2826759" indent="0">
              <a:buNone/>
              <a:defRPr sz="2100"/>
            </a:lvl7pPr>
            <a:lvl8pPr marL="3297885" indent="0">
              <a:buNone/>
              <a:defRPr sz="2100"/>
            </a:lvl8pPr>
            <a:lvl9pPr marL="3769012" indent="0">
              <a:buNone/>
              <a:defRPr sz="21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76266" y="7411154"/>
            <a:ext cx="4212908" cy="1111343"/>
          </a:xfrm>
        </p:spPr>
        <p:txBody>
          <a:bodyPr/>
          <a:lstStyle>
            <a:lvl1pPr marL="0" indent="0">
              <a:buNone/>
              <a:defRPr sz="1400"/>
            </a:lvl1pPr>
            <a:lvl2pPr marL="471126" indent="0">
              <a:buNone/>
              <a:defRPr sz="1200"/>
            </a:lvl2pPr>
            <a:lvl3pPr marL="942253" indent="0">
              <a:buNone/>
              <a:defRPr sz="1000"/>
            </a:lvl3pPr>
            <a:lvl4pPr marL="1413379" indent="0">
              <a:buNone/>
              <a:defRPr sz="900"/>
            </a:lvl4pPr>
            <a:lvl5pPr marL="1884506" indent="0">
              <a:buNone/>
              <a:defRPr sz="900"/>
            </a:lvl5pPr>
            <a:lvl6pPr marL="2355632" indent="0">
              <a:buNone/>
              <a:defRPr sz="900"/>
            </a:lvl6pPr>
            <a:lvl7pPr marL="2826759" indent="0">
              <a:buNone/>
              <a:defRPr sz="900"/>
            </a:lvl7pPr>
            <a:lvl8pPr marL="3297885" indent="0">
              <a:buNone/>
              <a:defRPr sz="900"/>
            </a:lvl8pPr>
            <a:lvl9pPr marL="3769012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03F7-DD8B-40F7-9259-F03CC28467BD}" type="datetimeFigureOut">
              <a:rPr kumimoji="1" lang="ja-JP" altLang="en-US" smtClean="0"/>
              <a:pPr/>
              <a:t>2014/5/16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BECF-0BC4-4413-845E-AE302E5E61B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51077" y="379216"/>
            <a:ext cx="6319362" cy="1578240"/>
          </a:xfrm>
          <a:prstGeom prst="rect">
            <a:avLst/>
          </a:prstGeom>
        </p:spPr>
        <p:txBody>
          <a:bodyPr vert="horz" lIns="94225" tIns="47112" rIns="94225" bIns="47112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1077" y="2209544"/>
            <a:ext cx="6319362" cy="6249391"/>
          </a:xfrm>
          <a:prstGeom prst="rect">
            <a:avLst/>
          </a:prstGeom>
        </p:spPr>
        <p:txBody>
          <a:bodyPr vert="horz" lIns="94225" tIns="47112" rIns="94225" bIns="4711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51077" y="8776774"/>
            <a:ext cx="1638353" cy="504160"/>
          </a:xfrm>
          <a:prstGeom prst="rect">
            <a:avLst/>
          </a:prstGeom>
        </p:spPr>
        <p:txBody>
          <a:bodyPr vert="horz" lIns="94225" tIns="47112" rIns="94225" bIns="471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03F7-DD8B-40F7-9259-F03CC28467BD}" type="datetimeFigureOut">
              <a:rPr kumimoji="1" lang="ja-JP" altLang="en-US" smtClean="0"/>
              <a:pPr/>
              <a:t>2014/5/16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99017" y="8776774"/>
            <a:ext cx="2223479" cy="504160"/>
          </a:xfrm>
          <a:prstGeom prst="rect">
            <a:avLst/>
          </a:prstGeom>
        </p:spPr>
        <p:txBody>
          <a:bodyPr vert="horz" lIns="94225" tIns="47112" rIns="94225" bIns="471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032085" y="8776774"/>
            <a:ext cx="1638353" cy="504160"/>
          </a:xfrm>
          <a:prstGeom prst="rect">
            <a:avLst/>
          </a:prstGeom>
        </p:spPr>
        <p:txBody>
          <a:bodyPr vert="horz" lIns="94225" tIns="47112" rIns="94225" bIns="471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BBECF-0BC4-4413-845E-AE302E5E61B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2253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3345" indent="-353345" algn="l" defTabSz="942253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5581" indent="-294453" algn="l" defTabSz="942253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7817" indent="-235563" algn="l" defTabSz="942253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8942" indent="-235563" algn="l" defTabSz="942253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0070" indent="-235563" algn="l" defTabSz="942253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1195" indent="-235563" algn="l" defTabSz="942253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2323" indent="-235563" algn="l" defTabSz="942253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33449" indent="-235563" algn="l" defTabSz="942253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575" indent="-235563" algn="l" defTabSz="942253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4225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1126" algn="l" defTabSz="94225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2253" algn="l" defTabSz="94225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3379" algn="l" defTabSz="94225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4506" algn="l" defTabSz="94225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5632" algn="l" defTabSz="94225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6759" algn="l" defTabSz="94225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7885" algn="l" defTabSz="94225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9012" algn="l" defTabSz="94225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err="1" smtClean="0"/>
              <a:t>うよ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C:\Users\N.Hayashi\Pictures\MP Navigator\2013_03_15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1865"/>
            <a:ext cx="7021513" cy="9789572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846460" y="5670823"/>
            <a:ext cx="5256584" cy="2423294"/>
          </a:xfrm>
          <a:prstGeom prst="rect">
            <a:avLst/>
          </a:prstGeom>
          <a:solidFill>
            <a:schemeClr val="bg1"/>
          </a:solidFill>
        </p:spPr>
        <p:txBody>
          <a:bodyPr wrap="square" lIns="83376" tIns="41689" rIns="83376" bIns="41689" rtlCol="0">
            <a:spAutoFit/>
          </a:bodyPr>
          <a:lstStyle/>
          <a:p>
            <a:pPr algn="ctr"/>
            <a:r>
              <a:rPr lang="ja-JP" altLang="en-US" b="1" dirty="0" smtClean="0">
                <a:latin typeface="HGP教科書体" pitchFamily="18" charset="-128"/>
                <a:ea typeface="HGP教科書体" pitchFamily="18" charset="-128"/>
              </a:rPr>
              <a:t>　</a:t>
            </a:r>
            <a:r>
              <a:rPr lang="ja-JP" altLang="en-US" sz="2800" b="1" dirty="0" smtClean="0">
                <a:latin typeface="HG正楷書体" pitchFamily="65" charset="-128"/>
                <a:ea typeface="HG正楷書体" pitchFamily="65" charset="-128"/>
              </a:rPr>
              <a:t>小川自治会自主防災隊</a:t>
            </a:r>
            <a:endParaRPr lang="en-US" altLang="ja-JP" sz="2800" b="1" dirty="0" smtClean="0">
              <a:latin typeface="HG正楷書体" pitchFamily="65" charset="-128"/>
              <a:ea typeface="HG正楷書体" pitchFamily="65" charset="-128"/>
            </a:endParaRPr>
          </a:p>
          <a:p>
            <a:pPr algn="ctr"/>
            <a:r>
              <a:rPr lang="ja-JP" altLang="en-US" sz="2800" b="1" dirty="0" smtClean="0">
                <a:latin typeface="HG正楷書体" pitchFamily="65" charset="-128"/>
                <a:ea typeface="HG正楷書体" pitchFamily="65" charset="-128"/>
              </a:rPr>
              <a:t>２０１４年度活動計画</a:t>
            </a:r>
          </a:p>
          <a:p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　　　　　　１．基本方針</a:t>
            </a:r>
            <a:endParaRPr lang="en-US" altLang="ja-JP" sz="24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　　　　　　２．活動計画　</a:t>
            </a:r>
            <a:endParaRPr lang="en-US" altLang="ja-JP" sz="24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　　　　　　３．予算計画</a:t>
            </a:r>
            <a:endParaRPr lang="en-US" altLang="ja-JP" sz="24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　</a:t>
            </a:r>
            <a:endParaRPr lang="en-US" altLang="ja-JP" sz="2400" b="1" dirty="0" smtClean="0"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7" name="Picture 2" descr="マーク抜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476" y="8191103"/>
            <a:ext cx="936104" cy="6092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58428" y="1926407"/>
            <a:ext cx="576064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２０１４年４月２７日　</a:t>
            </a:r>
            <a:endParaRPr lang="en-US" altLang="ja-JP" sz="24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小川自治会自主防災隊　責任者全体会議</a:t>
            </a:r>
          </a:p>
        </p:txBody>
      </p:sp>
      <p:sp>
        <p:nvSpPr>
          <p:cNvPr id="13" name="フローチャート : 論理積ゲート 12"/>
          <p:cNvSpPr/>
          <p:nvPr/>
        </p:nvSpPr>
        <p:spPr>
          <a:xfrm>
            <a:off x="2790676" y="846287"/>
            <a:ext cx="3312368" cy="1080120"/>
          </a:xfrm>
          <a:prstGeom prst="flowChartDela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latin typeface="HGP行書体" pitchFamily="66" charset="-128"/>
                <a:ea typeface="HGP行書体" pitchFamily="66" charset="-128"/>
              </a:rPr>
              <a:t>に備えてこうしよう</a:t>
            </a:r>
          </a:p>
          <a:p>
            <a:r>
              <a:rPr lang="ja-JP" altLang="en-US" sz="3200" b="1" dirty="0" smtClean="0">
                <a:latin typeface="HGP行書体" pitchFamily="66" charset="-128"/>
                <a:ea typeface="HGP行書体" pitchFamily="66" charset="-128"/>
              </a:rPr>
              <a:t>の時はこうしよう</a:t>
            </a:r>
            <a:endParaRPr lang="en-US" altLang="ja-JP" sz="3200" b="1" dirty="0" smtClean="0">
              <a:latin typeface="HGP行書体" pitchFamily="66" charset="-128"/>
              <a:ea typeface="HGP行書体" pitchFamily="66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02444" y="-161825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905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GP行書体" pitchFamily="66" charset="-128"/>
                <a:ea typeface="HGP行書体" pitchFamily="66" charset="-128"/>
              </a:rPr>
              <a:t>いのちを守るために</a:t>
            </a:r>
            <a:endParaRPr lang="ja-JP" altLang="en-US" sz="5400" b="1" cap="none" spc="0" dirty="0">
              <a:ln w="1905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GP行書体" pitchFamily="66" charset="-128"/>
              <a:ea typeface="HGP行書体" pitchFamily="6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18668" y="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u="sng" dirty="0" smtClean="0">
                <a:latin typeface="HG正楷書体" pitchFamily="65" charset="-128"/>
                <a:ea typeface="HG正楷書体" pitchFamily="65" charset="-128"/>
              </a:rPr>
              <a:t>活動基本方針</a:t>
            </a:r>
            <a:endParaRPr kumimoji="1" lang="en-US" altLang="ja-JP" sz="1800" u="sng" dirty="0" smtClean="0">
              <a:latin typeface="HG正楷書体" pitchFamily="65" charset="-128"/>
              <a:ea typeface="HG正楷書体" pitchFamily="65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366567"/>
            <a:ext cx="7021513" cy="3077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u="sng" dirty="0" smtClean="0">
                <a:latin typeface="ＭＳ 明朝" pitchFamily="17" charset="-128"/>
                <a:ea typeface="ＭＳ 明朝" pitchFamily="17" charset="-128"/>
              </a:rPr>
              <a:t>活動基本方針</a:t>
            </a:r>
            <a:endParaRPr lang="en-US" altLang="ja-JP" sz="1800" u="sng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自主防災隊の目的、設立の主旨、１年間の活動の成果と評価を踏まえ、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２０１４年度の活動基本方針は次の通りとする。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１．全員参加とボトムアップの運営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２．中長期的視野に立ちながら、短期的に出来ることからどんどん実行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していく、ステップ　バイ　ステップのアプローチ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３．自助＞近助＞共助のバランスの良い活動・準備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自助の充実を図るためのお手伝い／近所（近助）のネットワーク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４．各支隊、防災専門班の独自性を保ちながら、重複を避け、ノウハウ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の共有を図る効率的でバランスのとれた活動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５．迅速な意思決定が行えるような体制整備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pPr algn="ctr"/>
            <a:r>
              <a:rPr lang="en-US" altLang="ja-JP" sz="1600" dirty="0" smtClean="0">
                <a:latin typeface="ＭＳ 明朝" pitchFamily="17" charset="-128"/>
                <a:ea typeface="ＭＳ 明朝" pitchFamily="17" charset="-128"/>
              </a:rPr>
              <a:t>【</a:t>
            </a:r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準備と訓練の繰り返し</a:t>
            </a:r>
            <a:r>
              <a:rPr lang="en-US" altLang="ja-JP" sz="1600" dirty="0" smtClean="0">
                <a:latin typeface="ＭＳ 明朝" pitchFamily="17" charset="-128"/>
                <a:ea typeface="ＭＳ 明朝" pitchFamily="17" charset="-128"/>
              </a:rPr>
              <a:t>】</a:t>
            </a:r>
            <a:endParaRPr lang="ja-JP" altLang="ja-JP" sz="1600" dirty="0" smtClean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414239"/>
            <a:ext cx="7021512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u="sng" dirty="0" smtClean="0">
                <a:latin typeface="ＭＳ 明朝" pitchFamily="17" charset="-128"/>
                <a:ea typeface="ＭＳ 明朝" pitchFamily="17" charset="-128"/>
              </a:rPr>
              <a:t>活動の目的</a:t>
            </a:r>
            <a:endParaRPr lang="en-US" altLang="ja-JP" sz="1800" u="sng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kumimoji="1" lang="ja-JP" altLang="en-US" sz="1600" dirty="0" smtClean="0">
                <a:latin typeface="ＭＳ 明朝" pitchFamily="17" charset="-128"/>
                <a:ea typeface="ＭＳ 明朝" pitchFamily="17" charset="-128"/>
              </a:rPr>
              <a:t>　自主防災隊の活動の目的は、災害から全隊員の</a:t>
            </a:r>
            <a:endParaRPr kumimoji="1"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kumimoji="1" lang="ja-JP" altLang="en-US" sz="1600" dirty="0" smtClean="0">
                <a:latin typeface="ＭＳ 明朝" pitchFamily="17" charset="-128"/>
                <a:ea typeface="ＭＳ 明朝" pitchFamily="17" charset="-128"/>
              </a:rPr>
              <a:t>　　○　いのちを守る</a:t>
            </a:r>
            <a:endParaRPr kumimoji="1"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○　</a:t>
            </a:r>
            <a:r>
              <a:rPr kumimoji="1" lang="ja-JP" altLang="en-US" sz="1600" dirty="0" smtClean="0">
                <a:latin typeface="ＭＳ 明朝" pitchFamily="17" charset="-128"/>
                <a:ea typeface="ＭＳ 明朝" pitchFamily="17" charset="-128"/>
              </a:rPr>
              <a:t>生活を守る</a:t>
            </a:r>
            <a:endParaRPr kumimoji="1"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○　</a:t>
            </a:r>
            <a:r>
              <a:rPr kumimoji="1" lang="ja-JP" altLang="en-US" sz="1600" dirty="0" smtClean="0">
                <a:latin typeface="ＭＳ 明朝" pitchFamily="17" charset="-128"/>
                <a:ea typeface="ＭＳ 明朝" pitchFamily="17" charset="-128"/>
              </a:rPr>
              <a:t>財産を守る</a:t>
            </a:r>
            <a:endParaRPr kumimoji="1"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事にあり、そのためには全員の協力と事前の準備が何よりも大切である。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pPr algn="ctr"/>
            <a:r>
              <a:rPr kumimoji="1" lang="ja-JP" altLang="en-US" sz="1600" dirty="0" smtClean="0">
                <a:latin typeface="ＭＳ 明朝" pitchFamily="17" charset="-128"/>
                <a:ea typeface="ＭＳ 明朝" pitchFamily="17" charset="-128"/>
              </a:rPr>
              <a:t>　あなたの防災力＝近所の防災力＝小川の防災力</a:t>
            </a:r>
            <a:endParaRPr kumimoji="1" lang="ja-JP" altLang="en-US" sz="1600" dirty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637894"/>
            <a:ext cx="7021513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u="sng" dirty="0" smtClean="0">
                <a:latin typeface="ＭＳ 明朝" pitchFamily="17" charset="-128"/>
                <a:ea typeface="ＭＳ 明朝" pitchFamily="17" charset="-128"/>
              </a:rPr>
              <a:t>活動基本施策</a:t>
            </a:r>
            <a:endParaRPr lang="en-US" altLang="ja-JP" sz="1800" u="sng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</a:t>
            </a:r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１．組織体制：主に自主防災隊本部の機能強化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　①事務局の体制・機能強化　４名体制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　②機能別担当：</a:t>
            </a:r>
            <a:r>
              <a:rPr lang="ja-JP" altLang="en-US" sz="1200" dirty="0" smtClean="0">
                <a:latin typeface="ＭＳ 明朝" pitchFamily="17" charset="-128"/>
                <a:ea typeface="ＭＳ 明朝" pitchFamily="17" charset="-128"/>
              </a:rPr>
              <a:t>渉外、マニュアル類整備、訓練、広報、会議運営、機材備品管理、予算管理</a:t>
            </a:r>
            <a:endParaRPr lang="en-US" altLang="ja-JP" sz="12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　③事務局を中心とし各組織から適任者を集めてプロジェクトチーム体制の活用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２．意思決定：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①隊長・支隊長会議のより頻繁な開催　　当面月１回程度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②防災専門班会議の活用による横の連絡、横展開、共同活動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３．仕組み　：情報の一元化、共有と横展開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①活動月報のフィードバック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４．マニュアル類の整備・充実：具体的な活動計画参照</a:t>
            </a:r>
            <a:endParaRPr lang="ja-JP" altLang="ja-JP" sz="1600" dirty="0" smtClean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15" name="横巻き 14"/>
          <p:cNvSpPr/>
          <p:nvPr/>
        </p:nvSpPr>
        <p:spPr>
          <a:xfrm>
            <a:off x="126380" y="2286447"/>
            <a:ext cx="6768752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S正楷書体" pitchFamily="66" charset="-128"/>
                <a:ea typeface="HGS正楷書体" pitchFamily="66" charset="-128"/>
              </a:rPr>
              <a:t>高齢の老夫婦二人ですのでお役には立てませんが、せめて皆さまの</a:t>
            </a:r>
            <a:endParaRPr lang="en-US" altLang="ja-JP" sz="1600" b="1" dirty="0" smtClean="0">
              <a:solidFill>
                <a:schemeClr val="tx1"/>
              </a:solidFill>
              <a:latin typeface="HGS正楷書体" pitchFamily="66" charset="-128"/>
              <a:ea typeface="HGS正楷書体" pitchFamily="66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S正楷書体" pitchFamily="66" charset="-128"/>
                <a:ea typeface="HGS正楷書体" pitchFamily="66" charset="-128"/>
              </a:rPr>
              <a:t>足を引っ張らないよう我が家だけはしっかり守るようにします。</a:t>
            </a:r>
            <a:endParaRPr lang="en-US" altLang="ja-JP" sz="1600" b="1" dirty="0" smtClean="0">
              <a:solidFill>
                <a:schemeClr val="tx1"/>
              </a:solidFill>
              <a:latin typeface="HGS正楷書体" pitchFamily="66" charset="-128"/>
              <a:ea typeface="HGS正楷書体" pitchFamily="66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S正楷書体" pitchFamily="66" charset="-128"/>
                <a:ea typeface="HGS正楷書体" pitchFamily="66" charset="-128"/>
              </a:rPr>
              <a:t>（２０１２年実施の防災アンケート　フリーコメント</a:t>
            </a:r>
            <a:r>
              <a:rPr lang="en-US" altLang="ja-JP" sz="1600" b="1" smtClean="0">
                <a:solidFill>
                  <a:schemeClr val="tx1"/>
                </a:solidFill>
                <a:latin typeface="HGS正楷書体" pitchFamily="66" charset="-128"/>
                <a:ea typeface="HGS正楷書体" pitchFamily="66" charset="-128"/>
              </a:rPr>
              <a:t>)</a:t>
            </a:r>
            <a:r>
              <a:rPr lang="ja-JP" altLang="en-US" sz="1600" b="1" smtClean="0">
                <a:solidFill>
                  <a:schemeClr val="bg1"/>
                </a:solidFill>
                <a:latin typeface="HGS正楷書体" pitchFamily="66" charset="-128"/>
                <a:ea typeface="HGS正楷書体" pitchFamily="66" charset="-128"/>
              </a:rPr>
              <a:t>より</a:t>
            </a:r>
            <a:r>
              <a:rPr lang="ja-JP" altLang="en-US" sz="1600" b="1" dirty="0" smtClean="0">
                <a:solidFill>
                  <a:schemeClr val="bg1"/>
                </a:solidFill>
                <a:latin typeface="HGS正楷書体" pitchFamily="66" charset="-128"/>
                <a:ea typeface="HGS正楷書体" pitchFamily="66" charset="-128"/>
              </a:rPr>
              <a:t>）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74652" y="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u="sng" dirty="0" smtClean="0">
                <a:latin typeface="HG正楷書体" pitchFamily="65" charset="-128"/>
                <a:ea typeface="HG正楷書体" pitchFamily="65" charset="-128"/>
              </a:rPr>
              <a:t>年間活動計画</a:t>
            </a:r>
            <a:endParaRPr kumimoji="1" lang="en-US" altLang="ja-JP" sz="1800" u="sng" dirty="0" smtClean="0">
              <a:latin typeface="HG正楷書体" pitchFamily="65" charset="-128"/>
              <a:ea typeface="HG正楷書体" pitchFamily="65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414239"/>
            <a:ext cx="7021513" cy="8956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◇</a:t>
            </a:r>
            <a:r>
              <a:rPr lang="ja-JP" altLang="ja-JP" sz="1600" dirty="0" smtClean="0">
                <a:latin typeface="ＭＳ 明朝" pitchFamily="17" charset="-128"/>
                <a:ea typeface="ＭＳ 明朝" pitchFamily="17" charset="-128"/>
              </a:rPr>
              <a:t>訓練</a:t>
            </a:r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実施訓練：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①全体訓練　　　本部主催全隊員対象の基礎訓練　秋実施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　　　　　（起震車）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②個別基礎訓練　支隊単位又は支隊合同の基礎訓練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③個別専門訓練　消火、避難誘導など　防災専門班主催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　　②、③は①の日程決定後調整して実施時期決定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④町田市など外部訓練への参加　　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講習　　①全隊員向け：１１月（外部講師）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②防災隊員向け：専門的内容　検討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③町田市主催など外部講習への参加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◇マニュアル類の整備・充実：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①各組織の具体的な活動内容整理　　年度前半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②活動マニュアル　　　　　　　　　４月～随時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③安全ノート改訂版発行　　　　　　年度前半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④ミニ防災マップ（特定支隊版、個人名のない簡易版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　　　　　　　　　消火設備のみ記載の防火消火版　など）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◇情報・広報・啓発：（</a:t>
            </a:r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  <a:sym typeface="Wingdings" pitchFamily="2" charset="2"/>
              </a:rPr>
              <a:t>ＰＤＣＡの仕組み）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①各組織活動月報に報告とフィードバック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②各組織年度活動報告と翌年度の計画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③自治会だより：毎月必ず防災情報を掲載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④各支隊広報誌：２０１３年同様支隊で発行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⑤重複・食い違いを防ぎ、またすみ分けと横展開できるよう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　情報広報班・自治会広報・ＨＰ管理者の合同会議を定期的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　に開催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⑥掲示板の有効活用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◇自助充実支援：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①購入斡旋（昨年実施した家庭用消火器購入斡旋の様な企画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　　　　　　具体的対象は今後検討）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②家庭用防災機材の紹介／使用方法の説明会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◇要援護必要者の把握と援護体制：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①民生委員との連携により対象者の絞り込み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◇防災機材・備品の充実：次ページ予算の項参照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◇支隊、防災専門班独自の活動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◇その他：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600" dirty="0" smtClean="0">
                <a:latin typeface="ＭＳ 明朝" pitchFamily="17" charset="-128"/>
                <a:ea typeface="ＭＳ 明朝" pitchFamily="17" charset="-128"/>
              </a:rPr>
              <a:t>　　　　　①避難場所（小川小学校）の体制と備蓄品の実態調査</a:t>
            </a:r>
            <a:endParaRPr lang="en-US" altLang="ja-JP" sz="1600" dirty="0" smtClean="0">
              <a:latin typeface="ＭＳ 明朝" pitchFamily="17" charset="-128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90676" y="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u="sng" dirty="0" smtClean="0">
                <a:latin typeface="HG正楷書体" pitchFamily="65" charset="-128"/>
                <a:ea typeface="HG正楷書体" pitchFamily="65" charset="-128"/>
              </a:rPr>
              <a:t>責任者体制</a:t>
            </a:r>
            <a:endParaRPr kumimoji="1" lang="en-US" altLang="ja-JP" sz="1800" u="sng" dirty="0" smtClean="0">
              <a:latin typeface="HG正楷書体" pitchFamily="65" charset="-128"/>
              <a:ea typeface="HG正楷書体" pitchFamily="65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8388" y="5814839"/>
            <a:ext cx="62646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◇機材の購入、マニュアル等の作成　計画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　</a:t>
            </a:r>
            <a:r>
              <a:rPr lang="ja-JP" altLang="en-US" sz="1400" u="sng" dirty="0" smtClean="0">
                <a:latin typeface="ＭＳ 明朝" pitchFamily="17" charset="-128"/>
                <a:ea typeface="ＭＳ 明朝" pitchFamily="17" charset="-128"/>
              </a:rPr>
              <a:t>品　　　　　目　</a:t>
            </a:r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　　</a:t>
            </a:r>
            <a:r>
              <a:rPr lang="ja-JP" altLang="en-US" sz="1400" u="sng" dirty="0" smtClean="0">
                <a:latin typeface="ＭＳ 明朝" pitchFamily="17" charset="-128"/>
                <a:ea typeface="ＭＳ 明朝" pitchFamily="17" charset="-128"/>
              </a:rPr>
              <a:t>　金　　　額　</a:t>
            </a:r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　</a:t>
            </a:r>
            <a:r>
              <a:rPr lang="ja-JP" altLang="en-US" sz="1400" u="sng" dirty="0" smtClean="0">
                <a:latin typeface="ＭＳ 明朝" pitchFamily="17" charset="-128"/>
                <a:ea typeface="ＭＳ 明朝" pitchFamily="17" charset="-128"/>
              </a:rPr>
              <a:t>優先度</a:t>
            </a:r>
            <a:endParaRPr lang="en-US" altLang="ja-JP" sz="1400" u="sng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スタンドパイプｘ４　　　４００，０００　　　Ａ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安全ノート改訂版　　　　２００，０００　　　Ａ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トランシーバーｘ３　　　２００，０００　　　Ａ　　　テスト用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防災倉庫ｘ１　　　　　　２００，０００　　　Ａ　　　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トランシーバーｘ９　　　５００，０００　　　Ｃ　　　全支隊用　　　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レスキューセットｘ４　　２００，０００　　　Ｃ　　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夜間照明設備ｘ５　　　　２５０，０００　　　Ｃ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防災マップ（改訂）　　　２００，０００　　　Ｃ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消火器カバーｘ１０　　　１００，０００　　　Ｂ　　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活動マニュアル　　　　　　５０，０００　　　Ｂ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防災訓練　　　　　　　　　５０，０００　　　Ｂ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非常食、飲料水補充　　　　５０，０００　　　Ｂ　　　　　　　　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b="1" dirty="0" smtClean="0">
                <a:latin typeface="HGS正楷書体" pitchFamily="66" charset="-128"/>
                <a:ea typeface="HGS正楷書体" pitchFamily="66" charset="-128"/>
              </a:rPr>
              <a:t>☆具体的購入計画は第１回隊長・支隊長会議（５月２５日）で決定予定</a:t>
            </a:r>
            <a:endParaRPr lang="en-US" altLang="ja-JP" sz="1400" b="1" dirty="0" smtClean="0">
              <a:latin typeface="HGS正楷書体" pitchFamily="66" charset="-128"/>
              <a:ea typeface="HGS正楷書体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8388" y="5022751"/>
            <a:ext cx="4852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◇２０１４年度防災予算総額　：￥１，５００，０００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運営経費　　　　　　　　　：￥　　２００，０００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　設備投資・マニュアル類作成：￥１，３００．０００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8388" y="9161661"/>
            <a:ext cx="6647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◇外部の補助金などの活用により予算不足を補うー東京都地域の底力助成金など</a:t>
            </a:r>
            <a:endParaRPr lang="en-US" altLang="ja-JP" sz="1400" dirty="0" smtClean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74652" y="46627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u="sng" dirty="0" smtClean="0">
                <a:latin typeface="HG正楷書体" pitchFamily="65" charset="-128"/>
                <a:ea typeface="HG正楷書体" pitchFamily="65" charset="-128"/>
              </a:rPr>
              <a:t>予算計画</a:t>
            </a:r>
            <a:endParaRPr kumimoji="1" lang="en-US" altLang="ja-JP" sz="1800" u="sng" dirty="0" smtClean="0">
              <a:latin typeface="HG正楷書体" pitchFamily="65" charset="-128"/>
              <a:ea typeface="HG正楷書体" pitchFamily="65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0" y="342231"/>
          <a:ext cx="70215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452"/>
                <a:gridCol w="864096"/>
                <a:gridCol w="5382965"/>
              </a:tblGrid>
              <a:tr h="288000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隊長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長谷川　義剛（自治会会長）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副隊長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中泉　秋男（自治会防災対策部長）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明朝" pitchFamily="17" charset="-128"/>
                          <a:ea typeface="ＭＳ 明朝" pitchFamily="17" charset="-128"/>
                        </a:rPr>
                        <a:t>本部</a:t>
                      </a:r>
                      <a:endParaRPr kumimoji="1" lang="ja-JP" altLang="en-US" sz="14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本部隊員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細野　武文（自治会副会長）、堤　光雄（自治会相談役）</a:t>
                      </a:r>
                      <a:endParaRPr kumimoji="1" lang="en-US" altLang="ja-JP" sz="1200" dirty="0" smtClean="0">
                        <a:latin typeface="ＭＳ 明朝" pitchFamily="17" charset="-128"/>
                        <a:ea typeface="ＭＳ 明朝" pitchFamily="17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山本　敏裕（自治会防災対策部）、遠山　明子（事務担当）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会計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上田　一美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事務局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選考中（４名程度）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270396" y="3942631"/>
            <a:ext cx="46730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ＭＳ 明朝" pitchFamily="17" charset="-128"/>
                <a:ea typeface="ＭＳ 明朝" pitchFamily="17" charset="-128"/>
              </a:rPr>
              <a:t>☆下小川支隊とかえで支隊は支隊長の専門班担当制なし</a:t>
            </a:r>
            <a:endParaRPr kumimoji="1"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☆事務局はダブルキャストの担当制にする</a:t>
            </a:r>
            <a:endParaRPr kumimoji="1" lang="en-US" altLang="ja-JP" sz="1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1400" dirty="0" smtClean="0">
                <a:latin typeface="ＭＳ 明朝" pitchFamily="17" charset="-128"/>
                <a:ea typeface="ＭＳ 明朝" pitchFamily="17" charset="-128"/>
              </a:rPr>
              <a:t>☆</a:t>
            </a:r>
            <a:r>
              <a:rPr kumimoji="1" lang="ja-JP" altLang="en-US" sz="1400" dirty="0" smtClean="0">
                <a:latin typeface="ＭＳ 明朝" pitchFamily="17" charset="-128"/>
                <a:ea typeface="ＭＳ 明朝" pitchFamily="17" charset="-128"/>
              </a:rPr>
              <a:t>責任者全体の名簿と事務局の担当は別途作成・配布</a:t>
            </a:r>
            <a:endParaRPr kumimoji="1" lang="en-US" altLang="ja-JP" sz="1400" dirty="0" smtClean="0">
              <a:latin typeface="ＭＳ 明朝" pitchFamily="17" charset="-128"/>
              <a:ea typeface="ＭＳ 明朝" pitchFamily="17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0" y="1998415"/>
          <a:ext cx="702150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451"/>
                <a:gridCol w="864095"/>
                <a:gridCol w="1152128"/>
                <a:gridCol w="1008112"/>
                <a:gridCol w="1008112"/>
                <a:gridCol w="1080120"/>
                <a:gridCol w="1134491"/>
              </a:tblGrid>
              <a:tr h="270000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支隊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情報・広報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避難・誘導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防火・消火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救出・救護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給食・給水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せんげん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u="sng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窪田　浩三</a:t>
                      </a:r>
                      <a:endParaRPr kumimoji="1" lang="ja-JP" altLang="en-US" sz="1200" u="sng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山本　鼎三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石崎　英則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422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天野　雄策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稲垣　昭穂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支隊長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下小川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422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sng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長　信雄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本田　中也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422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宍戸　靖夫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佐藤　真之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u="none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勝又　昉</a:t>
                      </a:r>
                      <a:endParaRPr kumimoji="1" lang="ja-JP" altLang="en-US" sz="1200" u="none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と担当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かえで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sng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甲斐　種千代</a:t>
                      </a:r>
                      <a:endParaRPr kumimoji="1" lang="ja-JP" altLang="en-US" sz="1200" u="sng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一森　昭彦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吉田　耕造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依田　孝之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山本　敏裕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（下線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蜂谷戸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金子　郁夫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尾原　和人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sng" dirty="0" smtClean="0">
                          <a:latin typeface="ＭＳ 明朝" pitchFamily="17" charset="-128"/>
                          <a:ea typeface="ＭＳ 明朝" pitchFamily="17" charset="-128"/>
                        </a:rPr>
                        <a:t>小林　勝美</a:t>
                      </a:r>
                      <a:endParaRPr kumimoji="1" lang="ja-JP" altLang="en-US" sz="1200" u="sng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大澤　紀夫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兼重　美枝子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代表）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柳谷戸</a:t>
                      </a:r>
                      <a:endParaRPr kumimoji="1" lang="ja-JP" altLang="en-US" sz="1200" dirty="0"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sng" dirty="0" smtClean="0">
                          <a:latin typeface="ＭＳ 明朝" pitchFamily="17" charset="-128"/>
                          <a:ea typeface="ＭＳ 明朝" pitchFamily="17" charset="-128"/>
                        </a:rPr>
                        <a:t>小林　洋美</a:t>
                      </a:r>
                      <a:endParaRPr kumimoji="1" lang="ja-JP" altLang="en-US" sz="1200" u="sng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新井　則康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池上　新平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横田　浩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ＭＳ 明朝" pitchFamily="17" charset="-128"/>
                          <a:ea typeface="ＭＳ 明朝" pitchFamily="17" charset="-128"/>
                        </a:rPr>
                        <a:t>岩本　光代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0" y="3654599"/>
          <a:ext cx="702151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453"/>
                <a:gridCol w="864096"/>
                <a:gridCol w="5382964"/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青パト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u="sng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勝又　昉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明朝" pitchFamily="17" charset="-128"/>
                          <a:ea typeface="ＭＳ 明朝" pitchFamily="17" charset="-128"/>
                        </a:rPr>
                        <a:t>、齋藤　正敏、松村　好雄、立石　憲市郎、上田　一美、林　紀史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明朝" pitchFamily="17" charset="-128"/>
                        <a:ea typeface="ＭＳ 明朝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62684" y="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u="sng" dirty="0" smtClean="0">
                <a:latin typeface="HG正楷書体" pitchFamily="65" charset="-128"/>
                <a:ea typeface="HG正楷書体" pitchFamily="65" charset="-128"/>
              </a:rPr>
              <a:t>予算計画</a:t>
            </a:r>
            <a:endParaRPr kumimoji="1" lang="en-US" altLang="ja-JP" sz="1800" u="sng" dirty="0" smtClean="0">
              <a:latin typeface="HG正楷書体" pitchFamily="65" charset="-128"/>
              <a:ea typeface="HG正楷書体" pitchFamily="65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8388" y="342231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ＭＳ 明朝" pitchFamily="17" charset="-128"/>
                <a:ea typeface="ＭＳ 明朝" pitchFamily="17" charset="-128"/>
              </a:rPr>
              <a:t>◇主な機材・備蓄品の保有状況</a:t>
            </a:r>
            <a:endParaRPr kumimoji="1" lang="ja-JP" altLang="en-US" sz="1400" dirty="0">
              <a:latin typeface="ＭＳ 明朝" pitchFamily="17" charset="-128"/>
              <a:ea typeface="ＭＳ 明朝" pitchFamily="17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26380" y="630263"/>
          <a:ext cx="676875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864096"/>
                <a:gridCol w="720080"/>
                <a:gridCol w="720080"/>
                <a:gridCol w="720080"/>
                <a:gridCol w="720080"/>
                <a:gridCol w="648072"/>
                <a:gridCol w="576064"/>
              </a:tblGrid>
              <a:tr h="2727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機材・備蓄品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せんげん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下小川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かえで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蜂谷戸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柳谷戸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本部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計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担架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１０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介助用車いす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５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リヤカー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テント付簡易トイレ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５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ハンドマイク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５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救急セット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６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消火器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１０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スタンドパイプ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発電機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３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ハンディ投光機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レスキューセット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乾パン（１００ｇ）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４８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４８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２４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９６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４８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２６４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2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飲料水（５００ｍｌ）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７２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７２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４８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９６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７２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Ｐ明朝" pitchFamily="18" charset="-128"/>
                          <a:ea typeface="ＭＳ Ｐ明朝" pitchFamily="18" charset="-128"/>
                        </a:rPr>
                        <a:t>３６０</a:t>
                      </a:r>
                      <a:endParaRPr kumimoji="1" lang="ja-JP" altLang="en-US" sz="1400" dirty="0"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26380" y="4878735"/>
          <a:ext cx="676875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864096"/>
                <a:gridCol w="720080"/>
                <a:gridCol w="720080"/>
                <a:gridCol w="720080"/>
                <a:gridCol w="720080"/>
                <a:gridCol w="648072"/>
                <a:gridCol w="576064"/>
              </a:tblGrid>
              <a:tr h="32400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アルファ化米（５０食）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２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１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ＭＳ Ｐ明朝" pitchFamily="18" charset="-128"/>
                          <a:ea typeface="ＭＳ Ｐ明朝" pitchFamily="18" charset="-128"/>
                        </a:rPr>
                        <a:t>６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Ｐ明朝" pitchFamily="18" charset="-128"/>
                        <a:ea typeface="ＭＳ Ｐ明朝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343</Words>
  <Application>Microsoft Office PowerPoint</Application>
  <PresentationFormat>ユーザー設定</PresentationFormat>
  <Paragraphs>252</Paragraphs>
  <Slides>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うよ</vt:lpstr>
      <vt:lpstr>スライド 2</vt:lpstr>
      <vt:lpstr>スライド 3</vt:lpstr>
      <vt:lpstr>スライド 4</vt:lpstr>
      <vt:lpstr>スライド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自主防災隊からのお知らせ</dc:title>
  <dc:creator>N.Hayashi</dc:creator>
  <cp:lastModifiedBy>N.Hayashi</cp:lastModifiedBy>
  <cp:revision>333</cp:revision>
  <dcterms:created xsi:type="dcterms:W3CDTF">2014-01-19T01:19:12Z</dcterms:created>
  <dcterms:modified xsi:type="dcterms:W3CDTF">2014-05-16T01:46:16Z</dcterms:modified>
</cp:coreProperties>
</file>