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ags/tag6.xml" ContentType="application/vnd.openxmlformats-officedocument.presentationml.tags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charts/chart5.xml" ContentType="application/vnd.openxmlformats-officedocument.drawingml.chart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9" r:id="rId2"/>
    <p:sldId id="320" r:id="rId3"/>
    <p:sldId id="287" r:id="rId4"/>
    <p:sldId id="286" r:id="rId5"/>
    <p:sldId id="313" r:id="rId6"/>
    <p:sldId id="298" r:id="rId7"/>
    <p:sldId id="291" r:id="rId8"/>
    <p:sldId id="267" r:id="rId9"/>
    <p:sldId id="306" r:id="rId10"/>
    <p:sldId id="270" r:id="rId11"/>
    <p:sldId id="288" r:id="rId12"/>
    <p:sldId id="276" r:id="rId13"/>
    <p:sldId id="292" r:id="rId14"/>
    <p:sldId id="293" r:id="rId15"/>
    <p:sldId id="296" r:id="rId16"/>
    <p:sldId id="319" r:id="rId17"/>
    <p:sldId id="280" r:id="rId18"/>
    <p:sldId id="307" r:id="rId19"/>
    <p:sldId id="309" r:id="rId20"/>
    <p:sldId id="278" r:id="rId21"/>
    <p:sldId id="274" r:id="rId22"/>
    <p:sldId id="275" r:id="rId23"/>
    <p:sldId id="312" r:id="rId24"/>
    <p:sldId id="283" r:id="rId25"/>
    <p:sldId id="310" r:id="rId26"/>
    <p:sldId id="305" r:id="rId27"/>
  </p:sldIdLst>
  <p:sldSz cx="10080625" cy="7561263"/>
  <p:notesSz cx="6858000" cy="9945688"/>
  <p:defaultTextStyle>
    <a:defPPr>
      <a:defRPr lang="ja-JP"/>
    </a:defPPr>
    <a:lvl1pPr marL="0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3644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07289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10934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14581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18223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21869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25515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29160" algn="l" defTabSz="1007289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656" autoAdjust="0"/>
  </p:normalViewPr>
  <p:slideViewPr>
    <p:cSldViewPr>
      <p:cViewPr varScale="1">
        <p:scale>
          <a:sx n="47" d="100"/>
          <a:sy n="47" d="100"/>
        </p:scale>
        <p:origin x="-1339" y="-82"/>
      </p:cViewPr>
      <p:guideLst>
        <p:guide orient="horz" pos="2382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590991192610348E-2"/>
          <c:y val="2.4602106817340052E-2"/>
          <c:w val="0.94801734992408249"/>
          <c:h val="0.925347466464819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実害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未遂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8720384"/>
        <c:axId val="308721920"/>
      </c:barChart>
      <c:catAx>
        <c:axId val="30872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308721920"/>
        <c:crosses val="autoZero"/>
        <c:auto val="1"/>
        <c:lblAlgn val="ctr"/>
        <c:lblOffset val="100"/>
        <c:noMultiLvlLbl val="0"/>
      </c:catAx>
      <c:valAx>
        <c:axId val="3087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08720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6630004073559"/>
          <c:y val="0.43416013964862782"/>
          <c:w val="0.251987197262176"/>
          <c:h val="7.5098300376537724E-2"/>
        </c:manualLayout>
      </c:layout>
      <c:overlay val="0"/>
      <c:txPr>
        <a:bodyPr/>
        <a:lstStyle/>
        <a:p>
          <a:pPr>
            <a:defRPr sz="2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260010672214873E-2"/>
          <c:y val="2.4602106817339996E-2"/>
          <c:w val="0.94801734992408249"/>
          <c:h val="0.92534746646481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実害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未遂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8861952"/>
        <c:axId val="308880128"/>
      </c:barChart>
      <c:catAx>
        <c:axId val="30886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308880128"/>
        <c:crosses val="autoZero"/>
        <c:auto val="1"/>
        <c:lblAlgn val="ctr"/>
        <c:lblOffset val="100"/>
        <c:noMultiLvlLbl val="0"/>
      </c:catAx>
      <c:valAx>
        <c:axId val="308880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0886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6630004073559"/>
          <c:y val="0.43416013964862782"/>
          <c:w val="0.25198719726217611"/>
          <c:h val="7.5098300376537613E-2"/>
        </c:manualLayout>
      </c:layout>
      <c:overlay val="0"/>
      <c:txPr>
        <a:bodyPr/>
        <a:lstStyle/>
        <a:p>
          <a:pPr>
            <a:defRPr sz="2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7283474016033E-2"/>
          <c:y val="2.8720052347124828E-2"/>
          <c:w val="0.88442367726741122"/>
          <c:h val="0.85779588244519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実害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'Sheet1'!$A$2:$A$10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未遂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'Sheet1'!$A$2:$A$10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'Sheet1'!$C$2:$C$10</c:f>
              <c:numCache>
                <c:formatCode>General</c:formatCode>
                <c:ptCount val="9"/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8270080"/>
        <c:axId val="323036288"/>
      </c:barChart>
      <c:catAx>
        <c:axId val="3182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23036288"/>
        <c:crosses val="autoZero"/>
        <c:auto val="1"/>
        <c:lblAlgn val="ctr"/>
        <c:lblOffset val="100"/>
        <c:noMultiLvlLbl val="0"/>
      </c:catAx>
      <c:valAx>
        <c:axId val="32303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318270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35746791493558"/>
          <c:y val="0.41778933051493755"/>
          <c:w val="0.25198719726217578"/>
          <c:h val="7.8207502447828772E-2"/>
        </c:manualLayout>
      </c:layout>
      <c:overlay val="0"/>
      <c:txPr>
        <a:bodyPr/>
        <a:lstStyle/>
        <a:p>
          <a:pPr>
            <a:defRPr sz="2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976</c:v>
                </c:pt>
                <c:pt idx="1">
                  <c:v>1324</c:v>
                </c:pt>
                <c:pt idx="2">
                  <c:v>1201</c:v>
                </c:pt>
                <c:pt idx="3">
                  <c:v>1224</c:v>
                </c:pt>
                <c:pt idx="4">
                  <c:v>1147</c:v>
                </c:pt>
                <c:pt idx="5">
                  <c:v>1014</c:v>
                </c:pt>
                <c:pt idx="6">
                  <c:v>934</c:v>
                </c:pt>
                <c:pt idx="7">
                  <c:v>930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299136"/>
        <c:axId val="314300672"/>
      </c:barChart>
      <c:catAx>
        <c:axId val="3142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14300672"/>
        <c:crosses val="autoZero"/>
        <c:auto val="1"/>
        <c:lblAlgn val="ctr"/>
        <c:lblOffset val="100"/>
        <c:noMultiLvlLbl val="0"/>
      </c:catAx>
      <c:valAx>
        <c:axId val="31430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14299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6945</c:v>
                </c:pt>
                <c:pt idx="1">
                  <c:v>8247</c:v>
                </c:pt>
                <c:pt idx="2">
                  <c:v>7234</c:v>
                </c:pt>
                <c:pt idx="3">
                  <c:v>6711</c:v>
                </c:pt>
                <c:pt idx="4">
                  <c:v>6022</c:v>
                </c:pt>
                <c:pt idx="5">
                  <c:v>4949</c:v>
                </c:pt>
                <c:pt idx="6">
                  <c:v>4594</c:v>
                </c:pt>
                <c:pt idx="7">
                  <c:v>4185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061952"/>
        <c:axId val="318067840"/>
      </c:barChart>
      <c:catAx>
        <c:axId val="31806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18067840"/>
        <c:crosses val="autoZero"/>
        <c:auto val="1"/>
        <c:lblAlgn val="ctr"/>
        <c:lblOffset val="100"/>
        <c:noMultiLvlLbl val="0"/>
      </c:catAx>
      <c:valAx>
        <c:axId val="31806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1806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976</c:v>
                </c:pt>
                <c:pt idx="1">
                  <c:v>1324</c:v>
                </c:pt>
                <c:pt idx="2">
                  <c:v>1201</c:v>
                </c:pt>
                <c:pt idx="3">
                  <c:v>1224</c:v>
                </c:pt>
                <c:pt idx="4">
                  <c:v>1147</c:v>
                </c:pt>
                <c:pt idx="5">
                  <c:v>1014</c:v>
                </c:pt>
                <c:pt idx="6">
                  <c:v>934</c:v>
                </c:pt>
                <c:pt idx="7">
                  <c:v>930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4">
                  <c:v>73</c:v>
                </c:pt>
                <c:pt idx="5">
                  <c:v>235</c:v>
                </c:pt>
                <c:pt idx="6">
                  <c:v>276</c:v>
                </c:pt>
                <c:pt idx="7">
                  <c:v>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257088"/>
        <c:axId val="323258624"/>
      </c:barChart>
      <c:catAx>
        <c:axId val="32325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23258624"/>
        <c:crosses val="autoZero"/>
        <c:auto val="1"/>
        <c:lblAlgn val="ctr"/>
        <c:lblOffset val="100"/>
        <c:noMultiLvlLbl val="0"/>
      </c:catAx>
      <c:valAx>
        <c:axId val="32325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2325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7283474016033E-2"/>
          <c:y val="2.8720052347124828E-2"/>
          <c:w val="0.88442367726741133"/>
          <c:h val="0.857795882445195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実害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/>
                        </a:solidFill>
                      </a:defRPr>
                    </a:pPr>
                    <a:r>
                      <a:rPr lang="en-US" altLang="en-US" dirty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pPr>
                <a:solidFill>
                  <a:srgbClr val="FFFF00"/>
                </a:solidFill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17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6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未遂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800"/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3492864"/>
        <c:axId val="323498752"/>
      </c:barChart>
      <c:catAx>
        <c:axId val="3234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323498752"/>
        <c:crosses val="autoZero"/>
        <c:auto val="1"/>
        <c:lblAlgn val="ctr"/>
        <c:lblOffset val="100"/>
        <c:noMultiLvlLbl val="0"/>
      </c:catAx>
      <c:valAx>
        <c:axId val="32349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ja-JP"/>
          </a:p>
        </c:txPr>
        <c:crossAx val="32349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35746791493558"/>
          <c:y val="0.41778933051493755"/>
          <c:w val="0.25198719726217589"/>
          <c:h val="7.82075024478288E-2"/>
        </c:manualLayout>
      </c:layout>
      <c:overlay val="0"/>
      <c:txPr>
        <a:bodyPr/>
        <a:lstStyle/>
        <a:p>
          <a:pPr>
            <a:defRPr sz="2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0.54286</cdr:x>
      <cdr:y>0.14764</cdr:y>
    </cdr:from>
    <cdr:to>
      <cdr:x>0.95717</cdr:x>
      <cdr:y>0.20478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72360" y="1116335"/>
          <a:ext cx="4176504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rgbClr val="C00000"/>
              </a:solidFill>
            </a:rPr>
            <a:t>町田市役所配信：犯罪発生情報より</a:t>
          </a:r>
          <a:endParaRPr lang="ja-JP" altLang="en-US" sz="20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</cdr:x>
      <cdr:y>0.05147</cdr:y>
    </cdr:from>
    <cdr:to>
      <cdr:x>0.64071</cdr:x>
      <cdr:y>0.13971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544362" y="252027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2800" dirty="0" smtClean="0">
              <a:solidFill>
                <a:srgbClr val="C00000"/>
              </a:solidFill>
            </a:rPr>
            <a:t>1220</a:t>
          </a:r>
          <a:endParaRPr lang="ja-JP" altLang="en-US" sz="2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0.66429</cdr:x>
      <cdr:y>0.05147</cdr:y>
    </cdr:from>
    <cdr:to>
      <cdr:x>0.755</cdr:x>
      <cdr:y>0.13971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6696490" y="252027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2800" dirty="0" smtClean="0">
              <a:solidFill>
                <a:srgbClr val="C00000"/>
              </a:solidFill>
            </a:rPr>
            <a:t>1249</a:t>
          </a:r>
          <a:endParaRPr lang="ja-JP" altLang="en-US" sz="2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0.77858</cdr:x>
      <cdr:y>0.05147</cdr:y>
    </cdr:from>
    <cdr:to>
      <cdr:x>0.86929</cdr:x>
      <cdr:y>0.13971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7848618" y="252027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2800" dirty="0" smtClean="0">
              <a:solidFill>
                <a:srgbClr val="C00000"/>
              </a:solidFill>
            </a:rPr>
            <a:t>1210</a:t>
          </a:r>
          <a:endParaRPr lang="ja-JP" altLang="en-US" sz="28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0.87859</cdr:x>
      <cdr:y>0.05147</cdr:y>
    </cdr:from>
    <cdr:to>
      <cdr:x>0.9693</cdr:x>
      <cdr:y>0.13971</cdr:y>
    </cdr:to>
    <cdr:sp macro="" textlink="">
      <cdr:nvSpPr>
        <cdr:cNvPr id="5" name="テキスト ボックス 1"/>
        <cdr:cNvSpPr txBox="1"/>
      </cdr:nvSpPr>
      <cdr:spPr>
        <a:xfrm xmlns:a="http://schemas.openxmlformats.org/drawingml/2006/main">
          <a:off x="8856730" y="252027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2800" dirty="0" smtClean="0">
              <a:solidFill>
                <a:srgbClr val="C00000"/>
              </a:solidFill>
            </a:rPr>
            <a:t>1202</a:t>
          </a:r>
          <a:endParaRPr lang="ja-JP" altLang="en-US" sz="2800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0.54286</cdr:x>
      <cdr:y>0.13812</cdr:y>
    </cdr:from>
    <cdr:to>
      <cdr:x>0.95717</cdr:x>
      <cdr:y>0.19526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472360" y="1044327"/>
          <a:ext cx="4176504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ja-JP" altLang="en-US" sz="2000" b="1" dirty="0" smtClean="0">
              <a:solidFill>
                <a:srgbClr val="C00000"/>
              </a:solidFill>
            </a:rPr>
            <a:t>町田市役所配信：犯罪発生情報より</a:t>
          </a:r>
          <a:endParaRPr lang="ja-JP" altLang="en-US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0.8643</cdr:x>
      <cdr:y>0.69999</cdr:y>
    </cdr:from>
    <cdr:to>
      <cdr:x>0.97859</cdr:x>
      <cdr:y>0.7857</cdr:y>
    </cdr:to>
    <cdr:sp macro="" textlink="">
      <cdr:nvSpPr>
        <cdr:cNvPr id="3" name="下矢印吹き出し 2"/>
        <cdr:cNvSpPr/>
      </cdr:nvSpPr>
      <cdr:spPr>
        <a:xfrm xmlns:a="http://schemas.openxmlformats.org/drawingml/2006/main">
          <a:off x="8712720" y="5292799"/>
          <a:ext cx="1152128" cy="648072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600" b="1" dirty="0" smtClean="0">
              <a:solidFill>
                <a:schemeClr val="tx1"/>
              </a:solidFill>
            </a:rPr>
            <a:t>９月末現在</a:t>
          </a:r>
          <a:endParaRPr lang="ja-JP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05093-F352-4739-8F44-E6FE029BDD5A}" type="datetimeFigureOut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48A26-3C13-4576-A3D4-325385A49D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38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41CD5-75AB-4C10-8850-5876D123B59B}" type="datetimeFigureOut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EDD7E-6267-406B-AEE3-DF51C833B1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3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862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725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586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447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311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173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034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4897" algn="l" defTabSz="91372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42975" y="746125"/>
            <a:ext cx="4972050" cy="372903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EDD7E-6267-406B-AEE3-DF51C833B123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50" y="2348903"/>
            <a:ext cx="8568531" cy="1620771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094" y="4284720"/>
            <a:ext cx="705643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B4A6C-84E3-434F-9378-F7C1EA4C041F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003-A7BF-40DB-A515-BD78CD824FB7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8454" y="302807"/>
            <a:ext cx="2268141" cy="6451578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037" y="302807"/>
            <a:ext cx="6636411" cy="64515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E0E7-AF5D-4000-AB28-490B806E88EC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41FD-0A06-49CE-A16B-387AB84B4FA4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303" y="4858822"/>
            <a:ext cx="8568531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303" y="3204787"/>
            <a:ext cx="8568531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2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5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1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EF08-4532-4F4A-9080-38B64BA13E0C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031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7593-327B-4E5C-AB10-E2E00241B6B5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032" y="1692540"/>
            <a:ext cx="445402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44" indent="0">
              <a:buNone/>
              <a:defRPr sz="2200" b="1"/>
            </a:lvl2pPr>
            <a:lvl3pPr marL="1007289" indent="0">
              <a:buNone/>
              <a:defRPr sz="2000" b="1"/>
            </a:lvl3pPr>
            <a:lvl4pPr marL="1510934" indent="0">
              <a:buNone/>
              <a:defRPr sz="1800" b="1"/>
            </a:lvl4pPr>
            <a:lvl5pPr marL="2014581" indent="0">
              <a:buNone/>
              <a:defRPr sz="1800" b="1"/>
            </a:lvl5pPr>
            <a:lvl6pPr marL="2518223" indent="0">
              <a:buNone/>
              <a:defRPr sz="1800" b="1"/>
            </a:lvl6pPr>
            <a:lvl7pPr marL="3021869" indent="0">
              <a:buNone/>
              <a:defRPr sz="1800" b="1"/>
            </a:lvl7pPr>
            <a:lvl8pPr marL="3525515" indent="0">
              <a:buNone/>
              <a:defRPr sz="1800" b="1"/>
            </a:lvl8pPr>
            <a:lvl9pPr marL="402916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032" y="2397902"/>
            <a:ext cx="445402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0818" y="1692540"/>
            <a:ext cx="4455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44" indent="0">
              <a:buNone/>
              <a:defRPr sz="2200" b="1"/>
            </a:lvl2pPr>
            <a:lvl3pPr marL="1007289" indent="0">
              <a:buNone/>
              <a:defRPr sz="2000" b="1"/>
            </a:lvl3pPr>
            <a:lvl4pPr marL="1510934" indent="0">
              <a:buNone/>
              <a:defRPr sz="1800" b="1"/>
            </a:lvl4pPr>
            <a:lvl5pPr marL="2014581" indent="0">
              <a:buNone/>
              <a:defRPr sz="1800" b="1"/>
            </a:lvl5pPr>
            <a:lvl6pPr marL="2518223" indent="0">
              <a:buNone/>
              <a:defRPr sz="1800" b="1"/>
            </a:lvl6pPr>
            <a:lvl7pPr marL="3021869" indent="0">
              <a:buNone/>
              <a:defRPr sz="1800" b="1"/>
            </a:lvl7pPr>
            <a:lvl8pPr marL="3525515" indent="0">
              <a:buNone/>
              <a:defRPr sz="1800" b="1"/>
            </a:lvl8pPr>
            <a:lvl9pPr marL="402916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0818" y="2397902"/>
            <a:ext cx="4455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C7E5-C5D0-4B55-8FC6-0E4F8565DD17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C9E9-242E-45DF-82CE-8F917AFE9937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A8A9-58C7-4DB7-AE9A-792F70FD35FE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4" y="301051"/>
            <a:ext cx="33164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249" y="301052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034" y="1582265"/>
            <a:ext cx="33164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3644" indent="0">
              <a:buNone/>
              <a:defRPr sz="1300"/>
            </a:lvl2pPr>
            <a:lvl3pPr marL="1007289" indent="0">
              <a:buNone/>
              <a:defRPr sz="1100"/>
            </a:lvl3pPr>
            <a:lvl4pPr marL="1510934" indent="0">
              <a:buNone/>
              <a:defRPr sz="1000"/>
            </a:lvl4pPr>
            <a:lvl5pPr marL="2014581" indent="0">
              <a:buNone/>
              <a:defRPr sz="1000"/>
            </a:lvl5pPr>
            <a:lvl6pPr marL="2518223" indent="0">
              <a:buNone/>
              <a:defRPr sz="1000"/>
            </a:lvl6pPr>
            <a:lvl7pPr marL="3021869" indent="0">
              <a:buNone/>
              <a:defRPr sz="1000"/>
            </a:lvl7pPr>
            <a:lvl8pPr marL="3525515" indent="0">
              <a:buNone/>
              <a:defRPr sz="1000"/>
            </a:lvl8pPr>
            <a:lvl9pPr marL="402916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94E-F751-4EB4-9888-507BC264CDBC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876" y="5292887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5876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3644" indent="0">
              <a:buNone/>
              <a:defRPr sz="3100"/>
            </a:lvl2pPr>
            <a:lvl3pPr marL="1007289" indent="0">
              <a:buNone/>
              <a:defRPr sz="2600"/>
            </a:lvl3pPr>
            <a:lvl4pPr marL="1510934" indent="0">
              <a:buNone/>
              <a:defRPr sz="2200"/>
            </a:lvl4pPr>
            <a:lvl5pPr marL="2014581" indent="0">
              <a:buNone/>
              <a:defRPr sz="2200"/>
            </a:lvl5pPr>
            <a:lvl6pPr marL="2518223" indent="0">
              <a:buNone/>
              <a:defRPr sz="2200"/>
            </a:lvl6pPr>
            <a:lvl7pPr marL="3021869" indent="0">
              <a:buNone/>
              <a:defRPr sz="2200"/>
            </a:lvl7pPr>
            <a:lvl8pPr marL="3525515" indent="0">
              <a:buNone/>
              <a:defRPr sz="2200"/>
            </a:lvl8pPr>
            <a:lvl9pPr marL="4029160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5876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3644" indent="0">
              <a:buNone/>
              <a:defRPr sz="1300"/>
            </a:lvl2pPr>
            <a:lvl3pPr marL="1007289" indent="0">
              <a:buNone/>
              <a:defRPr sz="1100"/>
            </a:lvl3pPr>
            <a:lvl4pPr marL="1510934" indent="0">
              <a:buNone/>
              <a:defRPr sz="1000"/>
            </a:lvl4pPr>
            <a:lvl5pPr marL="2014581" indent="0">
              <a:buNone/>
              <a:defRPr sz="1000"/>
            </a:lvl5pPr>
            <a:lvl6pPr marL="2518223" indent="0">
              <a:buNone/>
              <a:defRPr sz="1000"/>
            </a:lvl6pPr>
            <a:lvl7pPr marL="3021869" indent="0">
              <a:buNone/>
              <a:defRPr sz="1000"/>
            </a:lvl7pPr>
            <a:lvl8pPr marL="3525515" indent="0">
              <a:buNone/>
              <a:defRPr sz="1000"/>
            </a:lvl8pPr>
            <a:lvl9pPr marL="402916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2C17-BB23-4A27-A233-F5312461EDCC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504034" y="302804"/>
            <a:ext cx="9072563" cy="1260211"/>
          </a:xfrm>
          <a:prstGeom prst="rect">
            <a:avLst/>
          </a:prstGeom>
        </p:spPr>
        <p:txBody>
          <a:bodyPr vert="horz" lIns="100730" tIns="50364" rIns="100730" bIns="50364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034" y="1764295"/>
            <a:ext cx="9072563" cy="4990084"/>
          </a:xfrm>
          <a:prstGeom prst="rect">
            <a:avLst/>
          </a:prstGeom>
        </p:spPr>
        <p:txBody>
          <a:bodyPr vert="horz" lIns="100730" tIns="50364" rIns="100730" bIns="5036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04031" y="7008180"/>
            <a:ext cx="2352146" cy="402567"/>
          </a:xfrm>
          <a:prstGeom prst="rect">
            <a:avLst/>
          </a:prstGeom>
        </p:spPr>
        <p:txBody>
          <a:bodyPr vert="horz" lIns="100730" tIns="50364" rIns="100730" bIns="5036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48E7-B240-4AC5-AFA1-7B549EA9CA4E}" type="datetime1">
              <a:rPr kumimoji="1" lang="ja-JP" altLang="en-US" smtClean="0"/>
              <a:pPr/>
              <a:t>2013/11/1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444214" y="7008180"/>
            <a:ext cx="3192198" cy="402567"/>
          </a:xfrm>
          <a:prstGeom prst="rect">
            <a:avLst/>
          </a:prstGeom>
        </p:spPr>
        <p:txBody>
          <a:bodyPr vert="horz" lIns="100730" tIns="50364" rIns="100730" bIns="5036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224449" y="7008180"/>
            <a:ext cx="2352146" cy="402567"/>
          </a:xfrm>
          <a:prstGeom prst="rect">
            <a:avLst/>
          </a:prstGeom>
        </p:spPr>
        <p:txBody>
          <a:bodyPr vert="horz" lIns="100730" tIns="50364" rIns="100730" bIns="5036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1865A-F532-4E85-81E4-7FC90E410E6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07289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733" indent="-37773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423" indent="-314778" algn="l" defTabSz="1007289" rtl="0" eaLnBrk="1" latinLnBrk="0" hangingPunct="1">
        <a:spcBef>
          <a:spcPct val="20000"/>
        </a:spcBef>
        <a:buFont typeface="Arial" pitchFamily="34" charset="0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111" indent="-25182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756" indent="-251823" algn="l" defTabSz="1007289" rtl="0" eaLnBrk="1" latinLnBrk="0" hangingPunct="1">
        <a:spcBef>
          <a:spcPct val="20000"/>
        </a:spcBef>
        <a:buFont typeface="Arial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403" indent="-251823" algn="l" defTabSz="1007289" rtl="0" eaLnBrk="1" latinLnBrk="0" hangingPunct="1">
        <a:spcBef>
          <a:spcPct val="20000"/>
        </a:spcBef>
        <a:buFont typeface="Arial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046" indent="-25182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691" indent="-25182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336" indent="-25182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0983" indent="-251823" algn="l" defTabSz="1007289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44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289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34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81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223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869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515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160" algn="l" defTabSz="1007289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awajk.co-site.jp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33258;&#27835;&#20250;&#65320;&#65328;131101\bouhan\forum\20130922135427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image" Target="../media/image2.gif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33258;&#27835;&#20250;&#65320;&#65328;131101\bouhan\forum\20130913041738(1)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6.jpeg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jpeg"/><Relationship Id="rId7" Type="http://schemas.openxmlformats.org/officeDocument/2006/relationships/image" Target="../media/image23.wmf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2.wmf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wm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2.wmf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://www.ogawajk.co-site.jp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正方形/長方形 14"/>
          <p:cNvSpPr>
            <a:spLocks/>
          </p:cNvSpPr>
          <p:nvPr/>
        </p:nvSpPr>
        <p:spPr bwMode="auto">
          <a:xfrm>
            <a:off x="625475" y="800105"/>
            <a:ext cx="346075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正方形/長方形 15"/>
          <p:cNvSpPr>
            <a:spLocks/>
          </p:cNvSpPr>
          <p:nvPr/>
        </p:nvSpPr>
        <p:spPr bwMode="auto">
          <a:xfrm>
            <a:off x="498475" y="1484313"/>
            <a:ext cx="473075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8" name="正方形/長方形 16"/>
          <p:cNvSpPr>
            <a:spLocks/>
          </p:cNvSpPr>
          <p:nvPr/>
        </p:nvSpPr>
        <p:spPr bwMode="auto">
          <a:xfrm>
            <a:off x="6569075" y="800105"/>
            <a:ext cx="3397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6569077" y="1484313"/>
            <a:ext cx="474663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0" name="正方形/長方形 14"/>
          <p:cNvSpPr>
            <a:spLocks/>
          </p:cNvSpPr>
          <p:nvPr/>
        </p:nvSpPr>
        <p:spPr bwMode="auto">
          <a:xfrm>
            <a:off x="625475" y="800105"/>
            <a:ext cx="346075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正方形/長方形 15"/>
          <p:cNvSpPr>
            <a:spLocks/>
          </p:cNvSpPr>
          <p:nvPr/>
        </p:nvSpPr>
        <p:spPr bwMode="auto">
          <a:xfrm>
            <a:off x="498475" y="1484313"/>
            <a:ext cx="473075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2" name="正方形/長方形 16"/>
          <p:cNvSpPr>
            <a:spLocks/>
          </p:cNvSpPr>
          <p:nvPr/>
        </p:nvSpPr>
        <p:spPr bwMode="auto">
          <a:xfrm>
            <a:off x="6569075" y="800105"/>
            <a:ext cx="339725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/>
          </p:cNvSpPr>
          <p:nvPr/>
        </p:nvSpPr>
        <p:spPr bwMode="auto">
          <a:xfrm>
            <a:off x="6569077" y="1484313"/>
            <a:ext cx="474663" cy="342900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59792" y="288038"/>
            <a:ext cx="9433048" cy="936303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385" tIns="45692" rIns="91385" bIns="45692" numCol="1" anchor="ctr" anchorCtr="0" compatLnSpc="1">
            <a:prstTxWarp prst="textNoShape">
              <a:avLst/>
            </a:prstTxWarp>
          </a:bodyPr>
          <a:lstStyle/>
          <a:p>
            <a:pPr algn="ctr" defTabSz="91383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 smtClean="0">
                <a:solidFill>
                  <a:srgbClr val="000000"/>
                </a:solidFill>
                <a:latin typeface="HG創英角ﾎﾟｯﾌﾟ体" pitchFamily="49" charset="-128"/>
                <a:ea typeface="HG創英角ﾎﾟｯﾌﾟ体" pitchFamily="49" charset="-128"/>
                <a:cs typeface="ＭＳ Ｐゴシック" pitchFamily="50" charset="-128"/>
              </a:rPr>
              <a:t>小川自治会防犯パトロール隊（東京都）</a:t>
            </a:r>
            <a:endParaRPr lang="ja-JP" altLang="en-US" sz="4000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781" y="0"/>
            <a:ext cx="328747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781" y="1080120"/>
            <a:ext cx="328747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576816" y="1008112"/>
            <a:ext cx="328747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</a:t>
            </a:r>
            <a:endParaRPr lang="ja-JP" altLang="en-US" sz="3200" dirty="0"/>
          </a:p>
        </p:txBody>
      </p:sp>
      <p:sp>
        <p:nvSpPr>
          <p:cNvPr id="18433" name="AutoShape 13"/>
          <p:cNvSpPr>
            <a:spLocks noChangeArrowheads="1"/>
          </p:cNvSpPr>
          <p:nvPr/>
        </p:nvSpPr>
        <p:spPr bwMode="auto">
          <a:xfrm>
            <a:off x="791840" y="5940871"/>
            <a:ext cx="8568952" cy="1080119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48" tIns="8884" rIns="74248" bIns="8884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79872" y="6188765"/>
            <a:ext cx="8064896" cy="584330"/>
          </a:xfrm>
          <a:prstGeom prst="rect">
            <a:avLst/>
          </a:prstGeom>
        </p:spPr>
        <p:txBody>
          <a:bodyPr wrap="square" lIns="91385" tIns="45692" rIns="91385" bIns="45692">
            <a:spAutoFit/>
          </a:bodyPr>
          <a:lstStyle/>
          <a:p>
            <a:pPr defTabSz="9138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3200" b="1" dirty="0" smtClean="0">
                <a:solidFill>
                  <a:srgbClr val="0070C0"/>
                </a:solidFill>
                <a:latin typeface="Arial" pitchFamily="34" charset="0"/>
                <a:ea typeface="HGｺﾞｼｯｸE" pitchFamily="49" charset="-128"/>
                <a:cs typeface="Times New Roman" pitchFamily="18" charset="0"/>
              </a:rPr>
              <a:t>全員で犯罪のない明るく住みよい街づくり</a:t>
            </a:r>
            <a:r>
              <a:rPr lang="ja-JP" altLang="en-US" sz="3200" dirty="0" smtClean="0">
                <a:solidFill>
                  <a:srgbClr val="0070C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</a:p>
        </p:txBody>
      </p:sp>
      <p:pic>
        <p:nvPicPr>
          <p:cNvPr id="19" name="図 18" descr="C:\Users\N.Hayashi\Pictures\OLYMPUS Master 2\P41600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976" y="1404367"/>
            <a:ext cx="62646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図 20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889" y="3204567"/>
            <a:ext cx="1630927" cy="93610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8712833" y="2268463"/>
            <a:ext cx="800086" cy="3096344"/>
          </a:xfrm>
          <a:prstGeom prst="rect">
            <a:avLst/>
          </a:prstGeom>
          <a:solidFill>
            <a:srgbClr val="FFFF00"/>
          </a:solidFill>
        </p:spPr>
        <p:txBody>
          <a:bodyPr vert="eaVert" wrap="square" lIns="91374" tIns="45687" rIns="91374" bIns="45687" rtlCol="0">
            <a:spAutoFit/>
          </a:bodyPr>
          <a:lstStyle/>
          <a:p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小川地区</a:t>
            </a:r>
            <a:endParaRPr lang="en-US" altLang="ja-JP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　　防犯パトロール隊員の家</a:t>
            </a:r>
            <a:endParaRPr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17737" y="7038043"/>
            <a:ext cx="686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  <a:latin typeface="HGP正楷書体" pitchFamily="66" charset="-128"/>
                <a:ea typeface="HGP正楷書体" pitchFamily="66" charset="-128"/>
              </a:rPr>
              <a:t>平成２５年防犯ボランティアフォーラム全国大会</a:t>
            </a:r>
            <a:endParaRPr kumimoji="1" lang="ja-JP" altLang="en-US" sz="2800" b="1" dirty="0">
              <a:solidFill>
                <a:srgbClr val="C0000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59992" y="5436815"/>
            <a:ext cx="5783136" cy="4656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385" tIns="45692" rIns="91385" bIns="45692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rgbClr val="00B050"/>
                </a:solidFill>
                <a:latin typeface="Century" pitchFamily="18" charset="0"/>
                <a:ea typeface="HG創英角ﾎﾟｯﾌﾟ体" pitchFamily="49" charset="-128"/>
                <a:cs typeface="Times New Roman" pitchFamily="18" charset="0"/>
              </a:rPr>
              <a:t>今日も元気に健康増進を兼ねパトロール</a:t>
            </a:r>
            <a:endParaRPr lang="ja-JP" altLang="en-US" sz="2400" b="1" dirty="0" smtClean="0">
              <a:solidFill>
                <a:srgbClr val="00B050"/>
              </a:solidFill>
              <a:latin typeface="Arial" pitchFamily="34" charset="0"/>
              <a:ea typeface="HGｺﾞｼｯｸE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85"/>
    </mc:Choice>
    <mc:Fallback>
      <p:transition spd="slow" advTm="65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.Hayashi\Pictures\MP Navigator\2013_02_27\IMG.jpg"/>
          <p:cNvPicPr>
            <a:picLocks noChangeAspect="1" noChangeArrowheads="1"/>
          </p:cNvPicPr>
          <p:nvPr/>
        </p:nvPicPr>
        <p:blipFill>
          <a:blip r:embed="rId2" cstate="print"/>
          <a:srcRect l="15243" t="8826" r="18874" b="33649"/>
          <a:stretch>
            <a:fillRect/>
          </a:stretch>
        </p:blipFill>
        <p:spPr bwMode="auto">
          <a:xfrm>
            <a:off x="-1" y="900311"/>
            <a:ext cx="10080626" cy="666095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367904" y="5580831"/>
            <a:ext cx="3816424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東京都町田市の南地区</a:t>
            </a:r>
            <a:endParaRPr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44" y="3420591"/>
            <a:ext cx="1261884" cy="52322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800" dirty="0" smtClean="0">
                <a:solidFill>
                  <a:schemeClr val="bg2">
                    <a:lumMod val="50000"/>
                  </a:schemeClr>
                </a:solidFill>
              </a:rPr>
              <a:t>横浜市</a:t>
            </a:r>
            <a:endParaRPr lang="ja-JP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フローチャート : 代替処理 10"/>
          <p:cNvSpPr/>
          <p:nvPr/>
        </p:nvSpPr>
        <p:spPr>
          <a:xfrm>
            <a:off x="1943968" y="3852639"/>
            <a:ext cx="576064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kumimoji="1" lang="ja-JP" altLang="en-US" dirty="0" smtClean="0"/>
              <a:t>１６</a:t>
            </a:r>
            <a:endParaRPr kumimoji="1" lang="ja-JP" altLang="en-US" dirty="0"/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7200552" y="4716739"/>
            <a:ext cx="864096" cy="3600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kumimoji="1" lang="ja-JP" altLang="en-US" dirty="0" smtClean="0"/>
              <a:t>２４６</a:t>
            </a:r>
            <a:endParaRPr kumimoji="1" lang="ja-JP" altLang="en-US" dirty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2304012" y="5"/>
            <a:ext cx="5256584" cy="756295"/>
          </a:xfrm>
          <a:prstGeom prst="rect">
            <a:avLst/>
          </a:prstGeom>
          <a:solidFill>
            <a:schemeClr val="bg1"/>
          </a:solidFill>
        </p:spPr>
        <p:txBody>
          <a:bodyPr lIns="91385" tIns="45692" rIns="91385" bIns="45692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小川自治会とは（２）</a:t>
            </a:r>
            <a:endParaRPr lang="ja-JP" altLang="en-US" sz="4400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14" name="図 13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24" y="81467"/>
            <a:ext cx="1033800" cy="593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円形吹き出し 14"/>
          <p:cNvSpPr/>
          <p:nvPr/>
        </p:nvSpPr>
        <p:spPr>
          <a:xfrm>
            <a:off x="2304008" y="2268462"/>
            <a:ext cx="1368152" cy="612648"/>
          </a:xfrm>
          <a:prstGeom prst="wedgeEllipseCallout">
            <a:avLst>
              <a:gd name="adj1" fmla="val -76481"/>
              <a:gd name="adj2" fmla="val 83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lang="ja-JP" altLang="en-US" b="1" dirty="0" smtClean="0"/>
              <a:t>ＪＲ</a:t>
            </a:r>
            <a:endParaRPr lang="en-US" altLang="ja-JP" b="1" dirty="0" smtClean="0"/>
          </a:p>
          <a:p>
            <a:pPr algn="ctr"/>
            <a:r>
              <a:rPr lang="ja-JP" altLang="en-US" b="1" dirty="0" smtClean="0"/>
              <a:t>横浜線</a:t>
            </a:r>
            <a:endParaRPr lang="en-US" altLang="ja-JP" b="1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432800" y="0"/>
            <a:ext cx="647831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10</a:t>
            </a:r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96296" y="4572719"/>
            <a:ext cx="80342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小川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" y="6237826"/>
            <a:ext cx="3576509" cy="13233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幹線道路が近く</a:t>
            </a:r>
            <a:endParaRPr lang="en-US" altLang="ja-JP" sz="4000" b="1" dirty="0" smtClean="0">
              <a:solidFill>
                <a:srgbClr val="C00000"/>
              </a:solidFill>
            </a:endParaRPr>
          </a:p>
          <a:p>
            <a:r>
              <a:rPr lang="ja-JP" altLang="en-US" sz="4000" b="1" dirty="0" smtClean="0">
                <a:solidFill>
                  <a:srgbClr val="C00000"/>
                </a:solidFill>
              </a:rPr>
              <a:t>交通量が多い</a:t>
            </a:r>
            <a:endParaRPr lang="ja-JP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0"/>
    </mc:Choice>
    <mc:Fallback>
      <p:transition spd="slow" advTm="50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.Hayashi\Pictures\MP Navigator\2013_02_27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0271"/>
            <a:ext cx="10099803" cy="590465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264451" y="6660951"/>
            <a:ext cx="3600400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ja-JP" altLang="en-US" dirty="0" smtClean="0"/>
              <a:t>詳しくは自治会</a:t>
            </a:r>
            <a:r>
              <a:rPr lang="en-US" altLang="ja-JP" dirty="0" smtClean="0"/>
              <a:t>HP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lang="en-US" altLang="ja-JP" dirty="0" smtClean="0">
                <a:hlinkClick r:id="rId3"/>
              </a:rPr>
              <a:t>http://www.ogawajk.co-site.jp/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777" y="5099052"/>
            <a:ext cx="5400352" cy="2462156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☆１丁目から４丁目に分かれる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　（但し同一町内に他に４自治会あり）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☆会員数約１，２１０世帯　（加入率約７０％）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☆自治会は１１支部、６６班で構成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☆典型的な造成住宅街で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　　高齢化が急速に進んでいる</a:t>
            </a:r>
            <a:endParaRPr lang="en-US" altLang="ja-JP" sz="2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☆国道１６号、２４６の抜け道として交通量多い</a:t>
            </a:r>
            <a:endParaRPr lang="ja-JP" altLang="en-US" sz="22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799952" y="5"/>
            <a:ext cx="5256584" cy="756295"/>
          </a:xfrm>
          <a:prstGeom prst="rect">
            <a:avLst/>
          </a:prstGeom>
          <a:solidFill>
            <a:schemeClr val="bg1"/>
          </a:solidFill>
        </p:spPr>
        <p:txBody>
          <a:bodyPr lIns="91385" tIns="45692" rIns="91385" bIns="45692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小川自治会とは（３）</a:t>
            </a:r>
            <a:endParaRPr lang="ja-JP" altLang="en-US" sz="4400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8" name="図 7" descr="マーク黒.gi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24" y="81467"/>
            <a:ext cx="1033800" cy="593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9360798" y="0"/>
            <a:ext cx="7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11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7"/>
    </mc:Choice>
    <mc:Fallback>
      <p:transition spd="slow" advTm="61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6696" y="180231"/>
            <a:ext cx="838206" cy="11521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51332" y="2340471"/>
            <a:ext cx="2757464" cy="70787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4000" b="1" dirty="0" smtClean="0">
                <a:latin typeface="HGP教科書体" pitchFamily="18" charset="-128"/>
                <a:ea typeface="HGP教科書体" pitchFamily="18" charset="-128"/>
              </a:rPr>
              <a:t>安全対策部</a:t>
            </a:r>
            <a:endParaRPr lang="ja-JP" altLang="en-US" sz="40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1800" y="1548388"/>
            <a:ext cx="9217024" cy="7709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4400" dirty="0" smtClean="0">
                <a:latin typeface="HGP教科書体" pitchFamily="18" charset="-128"/>
                <a:ea typeface="HGP教科書体" pitchFamily="18" charset="-128"/>
              </a:rPr>
              <a:t>町田市小川自治会（会員数：約</a:t>
            </a:r>
            <a:r>
              <a:rPr lang="en-US" altLang="ja-JP" sz="4400" dirty="0" smtClean="0">
                <a:latin typeface="HGP教科書体" pitchFamily="18" charset="-128"/>
                <a:ea typeface="HGP教科書体" pitchFamily="18" charset="-128"/>
              </a:rPr>
              <a:t>1,2</a:t>
            </a:r>
            <a:r>
              <a:rPr lang="ja-JP" altLang="en-US" sz="4400" dirty="0" smtClean="0">
                <a:latin typeface="HGP教科書体" pitchFamily="18" charset="-128"/>
                <a:ea typeface="HGP教科書体" pitchFamily="18" charset="-128"/>
              </a:rPr>
              <a:t>１</a:t>
            </a:r>
            <a:r>
              <a:rPr lang="en-US" altLang="ja-JP" sz="4400" dirty="0" smtClean="0">
                <a:latin typeface="HGP教科書体" pitchFamily="18" charset="-128"/>
                <a:ea typeface="HGP教科書体" pitchFamily="18" charset="-128"/>
              </a:rPr>
              <a:t>0</a:t>
            </a:r>
            <a:r>
              <a:rPr lang="ja-JP" altLang="en-US" sz="4400" dirty="0" smtClean="0">
                <a:latin typeface="HGP教科書体" pitchFamily="18" charset="-128"/>
                <a:ea typeface="HGP教科書体" pitchFamily="18" charset="-128"/>
              </a:rPr>
              <a:t>）</a:t>
            </a:r>
            <a:endParaRPr lang="ja-JP" altLang="en-US" sz="4400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7864" y="3060551"/>
            <a:ext cx="8712968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40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小川１丁目防犯パトロール隊    ：約６０名</a:t>
            </a:r>
            <a:endParaRPr lang="ja-JP" altLang="en-US" sz="40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7864" y="4044660"/>
            <a:ext cx="8712968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40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小川２丁目防犯パトロール隊    ：約６０名</a:t>
            </a:r>
            <a:endParaRPr lang="ja-JP" altLang="en-US" sz="40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7864" y="5028769"/>
            <a:ext cx="8712968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40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小川３・４丁目防犯パトロール隊：約６０名</a:t>
            </a:r>
            <a:endParaRPr lang="ja-JP" altLang="en-US" sz="40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7861" y="6012879"/>
            <a:ext cx="8757503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40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小川自治会青色防犯パトロール隊：３０名</a:t>
            </a:r>
            <a:endParaRPr lang="ja-JP" altLang="en-US" sz="4000" b="1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60797" y="0"/>
            <a:ext cx="7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12</a:t>
            </a:r>
            <a:endParaRPr lang="ja-JP" altLang="en-US" sz="32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31802" y="0"/>
            <a:ext cx="9072563" cy="1007972"/>
          </a:xfrm>
          <a:prstGeom prst="rect">
            <a:avLst/>
          </a:prstGeom>
        </p:spPr>
        <p:txBody>
          <a:bodyPr vert="horz" lIns="100730" tIns="50364" rIns="100730" bIns="50364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小川自治会の防犯活動体制</a:t>
            </a:r>
            <a:endParaRPr lang="ja-JP" altLang="en-US" sz="4400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16" name="図 15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788" y="252241"/>
            <a:ext cx="1249824" cy="717362"/>
          </a:xfrm>
          <a:prstGeom prst="rect">
            <a:avLst/>
          </a:prstGeom>
        </p:spPr>
      </p:pic>
      <p:cxnSp>
        <p:nvCxnSpPr>
          <p:cNvPr id="19" name="直線コネクタ 18"/>
          <p:cNvCxnSpPr/>
          <p:nvPr/>
        </p:nvCxnSpPr>
        <p:spPr>
          <a:xfrm>
            <a:off x="647823" y="2340474"/>
            <a:ext cx="1" cy="4032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9" idx="1"/>
          </p:cNvCxnSpPr>
          <p:nvPr/>
        </p:nvCxnSpPr>
        <p:spPr>
          <a:xfrm flipV="1">
            <a:off x="624638" y="3414494"/>
            <a:ext cx="383223" cy="6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endCxn id="11" idx="1"/>
          </p:cNvCxnSpPr>
          <p:nvPr/>
        </p:nvCxnSpPr>
        <p:spPr>
          <a:xfrm>
            <a:off x="624638" y="5364807"/>
            <a:ext cx="383223" cy="17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endCxn id="12" idx="1"/>
          </p:cNvCxnSpPr>
          <p:nvPr/>
        </p:nvCxnSpPr>
        <p:spPr>
          <a:xfrm flipV="1">
            <a:off x="624638" y="6366822"/>
            <a:ext cx="383223" cy="6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624638" y="4500717"/>
            <a:ext cx="383223" cy="6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83928" y="6876975"/>
            <a:ext cx="6984777" cy="523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隔月各隊代表者が参加し防犯連絡会議開催</a:t>
            </a:r>
            <a:endParaRPr lang="ja-JP" altLang="en-US" sz="2800" b="1" dirty="0">
              <a:latin typeface="HGP教科書体" pitchFamily="18" charset="-128"/>
              <a:ea typeface="HGP教科書体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4"/>
    </mc:Choice>
    <mc:Fallback>
      <p:transition spd="slow" advTm="561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788" y="252241"/>
            <a:ext cx="1249824" cy="717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40118" y="900313"/>
            <a:ext cx="3337773" cy="584775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2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２丁目隊の運営例</a:t>
            </a:r>
            <a:endParaRPr lang="ja-JP" altLang="en-US" sz="32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7" name="Picture 2" descr="IMG_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425" y="2916535"/>
            <a:ext cx="312269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15776" y="1548383"/>
            <a:ext cx="4680520" cy="3108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u="sng" dirty="0" smtClean="0">
                <a:latin typeface="HGP教科書体" pitchFamily="18" charset="-128"/>
                <a:ea typeface="HGP教科書体" pitchFamily="18" charset="-128"/>
              </a:rPr>
              <a:t>組織</a:t>
            </a:r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・隊長　副隊長Ｘ３、隊員＝約６０名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・グループ：午前２、午後５、夜間２　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・各グループにリーダーがいる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・各グループ　毎週１回パトロール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・約１時間かけマイクで防犯呼びかけ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　２丁目内をパトロール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・月平均パトロール：約３３回、２００人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776" y="4788743"/>
            <a:ext cx="4680520" cy="2000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u="sng" dirty="0" smtClean="0">
                <a:latin typeface="HGP教科書体" pitchFamily="18" charset="-128"/>
                <a:ea typeface="HGP教科書体" pitchFamily="18" charset="-128"/>
              </a:rPr>
              <a:t>活動費</a:t>
            </a:r>
            <a:endParaRPr lang="en-US" altLang="ja-JP" sz="2800" b="1" u="sng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・自治会から支給（年間約２０万円）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・主な支出項目：防犯資料印刷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　防犯灯・電池など消耗品補給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　懇親会、真夏の冷たい飲み物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12320" y="5076775"/>
            <a:ext cx="4680520" cy="1631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防犯以外の効果</a:t>
            </a:r>
            <a:endParaRPr lang="en-US" altLang="ja-JP" sz="2800" b="1" u="sng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・健康のため参加している</a:t>
            </a:r>
            <a:endParaRPr lang="en-US" altLang="ja-JP" sz="24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・趣味が合い観劇・カラオケなどに</a:t>
            </a:r>
            <a:endParaRPr lang="en-US" altLang="ja-JP" sz="24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　一緒に出かける</a:t>
            </a:r>
            <a:endParaRPr lang="ja-JP" altLang="en-US" sz="24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2319" y="1548383"/>
            <a:ext cx="4742031" cy="1261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u="sng" dirty="0" smtClean="0">
                <a:latin typeface="HGP教科書体" pitchFamily="18" charset="-128"/>
                <a:ea typeface="HGP教科書体" pitchFamily="18" charset="-128"/>
              </a:rPr>
              <a:t>コミュニケーション</a:t>
            </a:r>
            <a:endParaRPr lang="en-US" altLang="ja-JP" sz="2800" b="1" u="sng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・特に定例会議は設けない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・懇親会：年１回　半数強が参加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23888" y="6876975"/>
            <a:ext cx="7632848" cy="523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u="sng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問題</a:t>
            </a:r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高齢化などにより隊員が毎年減少（設立時の半数）</a:t>
            </a:r>
            <a:endParaRPr lang="ja-JP" altLang="en-US" sz="2400" b="1" dirty="0">
              <a:solidFill>
                <a:srgbClr val="FF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32805" y="0"/>
            <a:ext cx="647825" cy="584775"/>
          </a:xfrm>
          <a:prstGeom prst="rect">
            <a:avLst/>
          </a:prstGeom>
          <a:noFill/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13</a:t>
            </a:r>
            <a:endParaRPr lang="ja-JP" altLang="en-US" sz="3200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1008062" y="0"/>
            <a:ext cx="9072563" cy="1007972"/>
          </a:xfrm>
          <a:prstGeom prst="rect">
            <a:avLst/>
          </a:prstGeom>
        </p:spPr>
        <p:txBody>
          <a:bodyPr vert="horz" lIns="100730" tIns="50364" rIns="100730" bIns="50364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小川自治会の防犯活動体制（２）</a:t>
            </a:r>
            <a:endParaRPr lang="ja-JP" altLang="en-US" sz="4400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9"/>
    </mc:Choice>
    <mc:Fallback>
      <p:transition spd="slow" advTm="9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592040" y="3"/>
            <a:ext cx="5802465" cy="7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4" tIns="45687" rIns="91374" bIns="45687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防犯パトロール隊</a:t>
            </a:r>
            <a:r>
              <a:rPr lang="ja-JP" altLang="en-US" sz="4000" b="1" u="sng" dirty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の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活動</a:t>
            </a:r>
            <a:endParaRPr lang="ja-JP" altLang="en-US" sz="4000" b="1" u="sng" dirty="0">
              <a:solidFill>
                <a:srgbClr val="0070C0"/>
              </a:solidFill>
              <a:latin typeface="HG教科書体" pitchFamily="17" charset="-128"/>
              <a:ea typeface="HG教科書体" pitchFamily="17" charset="-128"/>
            </a:endParaRPr>
          </a:p>
        </p:txBody>
      </p:sp>
      <p:pic>
        <p:nvPicPr>
          <p:cNvPr id="11" name="図 10" descr="マーク黒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0"/>
            <a:ext cx="1249824" cy="717362"/>
          </a:xfrm>
          <a:prstGeom prst="rect">
            <a:avLst/>
          </a:prstGeom>
        </p:spPr>
      </p:pic>
      <p:graphicFrame>
        <p:nvGraphicFramePr>
          <p:cNvPr id="12" name="グラフ 11"/>
          <p:cNvGraphicFramePr/>
          <p:nvPr/>
        </p:nvGraphicFramePr>
        <p:xfrm>
          <a:off x="215776" y="1188343"/>
          <a:ext cx="9504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6336460" y="6372922"/>
            <a:ext cx="3278351" cy="8309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400" b="1" dirty="0" smtClean="0">
                <a:solidFill>
                  <a:srgbClr val="00B050"/>
                </a:solidFill>
                <a:latin typeface="ＭＳ 明朝" pitchFamily="17" charset="-128"/>
                <a:ea typeface="ＭＳ 明朝" pitchFamily="17" charset="-128"/>
              </a:rPr>
              <a:t>８年合計：８，７６０</a:t>
            </a:r>
            <a:endParaRPr lang="en-US" altLang="ja-JP" sz="2400" b="1" dirty="0" smtClean="0">
              <a:solidFill>
                <a:srgbClr val="00B050"/>
              </a:solidFill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400" b="1" dirty="0" smtClean="0">
                <a:solidFill>
                  <a:srgbClr val="00B050"/>
                </a:solidFill>
                <a:latin typeface="ＭＳ 明朝" pitchFamily="17" charset="-128"/>
                <a:ea typeface="ＭＳ 明朝" pitchFamily="17" charset="-128"/>
              </a:rPr>
              <a:t>月平均　：　　　９７</a:t>
            </a:r>
            <a:endParaRPr lang="ja-JP" altLang="en-US" sz="2400" b="1" dirty="0">
              <a:solidFill>
                <a:srgbClr val="00B050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36256" y="612284"/>
            <a:ext cx="1576072" cy="646331"/>
          </a:xfrm>
          <a:prstGeom prst="rect">
            <a:avLst/>
          </a:prstGeom>
          <a:noFill/>
          <a:ln w="19050">
            <a:noFill/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6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（回数）</a:t>
            </a:r>
            <a:endParaRPr lang="ja-JP" altLang="en-US" sz="36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3853" y="6660951"/>
            <a:ext cx="451918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期間＝１月～１２月</a:t>
            </a:r>
            <a:r>
              <a:rPr lang="ja-JP" altLang="en-US" b="1" dirty="0" smtClean="0">
                <a:solidFill>
                  <a:srgbClr val="C00000"/>
                </a:solidFill>
              </a:rPr>
              <a:t>　　２００５年は４月～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32800" y="0"/>
            <a:ext cx="64783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14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4"/>
    </mc:Choice>
    <mc:Fallback>
      <p:transition spd="slow" advTm="544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592040" y="3"/>
            <a:ext cx="5802465" cy="7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4" tIns="45687" rIns="91374" bIns="45687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防犯パトロール隊</a:t>
            </a:r>
            <a:r>
              <a:rPr lang="ja-JP" altLang="en-US" sz="4000" b="1" u="sng" dirty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の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活動</a:t>
            </a:r>
            <a:endParaRPr lang="ja-JP" altLang="en-US" sz="4000" b="1" u="sng" dirty="0">
              <a:solidFill>
                <a:srgbClr val="0070C0"/>
              </a:solidFill>
              <a:latin typeface="HG教科書体" pitchFamily="17" charset="-128"/>
              <a:ea typeface="HG教科書体" pitchFamily="17" charset="-128"/>
            </a:endParaRPr>
          </a:p>
        </p:txBody>
      </p:sp>
      <p:pic>
        <p:nvPicPr>
          <p:cNvPr id="11" name="図 10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0"/>
            <a:ext cx="1249824" cy="717362"/>
          </a:xfrm>
          <a:prstGeom prst="rect">
            <a:avLst/>
          </a:prstGeom>
        </p:spPr>
      </p:pic>
      <p:graphicFrame>
        <p:nvGraphicFramePr>
          <p:cNvPr id="12" name="グラフ 11"/>
          <p:cNvGraphicFramePr/>
          <p:nvPr/>
        </p:nvGraphicFramePr>
        <p:xfrm>
          <a:off x="215776" y="1260351"/>
          <a:ext cx="950480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976419" y="6444927"/>
            <a:ext cx="3587731" cy="8309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400" b="1" dirty="0" smtClean="0">
                <a:latin typeface="ＭＳ 明朝" pitchFamily="17" charset="-128"/>
                <a:ea typeface="ＭＳ 明朝" pitchFamily="17" charset="-128"/>
              </a:rPr>
              <a:t>８年合計：４８，８８７</a:t>
            </a:r>
            <a:endParaRPr lang="en-US" altLang="ja-JP" sz="2400" b="1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400" b="1" dirty="0" smtClean="0">
                <a:latin typeface="ＭＳ 明朝" pitchFamily="17" charset="-128"/>
                <a:ea typeface="ＭＳ 明朝" pitchFamily="17" charset="-128"/>
              </a:rPr>
              <a:t>月平均　：　　　５２６</a:t>
            </a:r>
            <a:endParaRPr lang="ja-JP" altLang="en-US" sz="2400" b="1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76219" y="612284"/>
            <a:ext cx="2508516" cy="652241"/>
          </a:xfrm>
          <a:prstGeom prst="rect">
            <a:avLst/>
          </a:prstGeom>
          <a:noFill/>
          <a:ln w="19050">
            <a:noFill/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  <a:latin typeface="HGP教科書体" pitchFamily="18" charset="-128"/>
                <a:ea typeface="HGP教科書体" pitchFamily="18" charset="-128"/>
              </a:rPr>
              <a:t>（延べ人数）</a:t>
            </a:r>
            <a:endParaRPr lang="ja-JP" altLang="en-US" sz="3600" b="1" dirty="0">
              <a:solidFill>
                <a:srgbClr val="FFC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3853" y="6660951"/>
            <a:ext cx="451918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</a:rPr>
              <a:t>期間＝１月～１２月</a:t>
            </a:r>
            <a:r>
              <a:rPr lang="ja-JP" altLang="en-US" b="1" dirty="0" smtClean="0">
                <a:solidFill>
                  <a:srgbClr val="C00000"/>
                </a:solidFill>
              </a:rPr>
              <a:t>　　２００５年は４月～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32805" y="0"/>
            <a:ext cx="647825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15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8024" y="972319"/>
            <a:ext cx="708848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６．２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40712" y="1980431"/>
            <a:ext cx="708848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４．６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2"/>
    </mc:Choice>
    <mc:Fallback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432800" y="0"/>
            <a:ext cx="647831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16</a:t>
            </a:r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2160" y="180231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0070C0"/>
                </a:solidFill>
                <a:latin typeface="HGP正楷書体" pitchFamily="66" charset="-128"/>
                <a:ea typeface="HGP正楷書体" pitchFamily="66" charset="-128"/>
              </a:rPr>
              <a:t>青パト巡回風景</a:t>
            </a:r>
            <a:endParaRPr kumimoji="1" lang="ja-JP" altLang="en-US" sz="3200" b="1" dirty="0">
              <a:solidFill>
                <a:srgbClr val="0070C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0072" y="6804967"/>
            <a:ext cx="4514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C00000"/>
                </a:solidFill>
                <a:latin typeface="HGP正楷書体" pitchFamily="66" charset="-128"/>
                <a:ea typeface="HGP正楷書体" pitchFamily="66" charset="-128"/>
              </a:rPr>
              <a:t>振込め詐欺</a:t>
            </a:r>
            <a:r>
              <a:rPr lang="ja-JP" altLang="en-US" sz="3200" b="1" dirty="0" smtClean="0">
                <a:solidFill>
                  <a:srgbClr val="C00000"/>
                </a:solidFill>
                <a:latin typeface="HGP正楷書体" pitchFamily="66" charset="-128"/>
                <a:ea typeface="HGP正楷書体" pitchFamily="66" charset="-128"/>
              </a:rPr>
              <a:t>の電話</a:t>
            </a:r>
            <a:r>
              <a:rPr kumimoji="1" lang="ja-JP" altLang="en-US" sz="3200" b="1" dirty="0" smtClean="0">
                <a:solidFill>
                  <a:srgbClr val="C00000"/>
                </a:solidFill>
                <a:latin typeface="HGP正楷書体" pitchFamily="66" charset="-128"/>
                <a:ea typeface="HGP正楷書体" pitchFamily="66" charset="-128"/>
              </a:rPr>
              <a:t>に注意</a:t>
            </a:r>
            <a:endParaRPr kumimoji="1" lang="ja-JP" altLang="en-US" sz="3200" b="1" dirty="0">
              <a:solidFill>
                <a:srgbClr val="C0000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pic>
        <p:nvPicPr>
          <p:cNvPr id="9" name="2013092213542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00311"/>
            <a:ext cx="10080625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45"/>
    </mc:Choice>
    <mc:Fallback>
      <p:transition spd="slow" advTm="26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26145" objId="9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19"/>
          <p:cNvSpPr txBox="1"/>
          <p:nvPr/>
        </p:nvSpPr>
        <p:spPr>
          <a:xfrm>
            <a:off x="0" y="6012879"/>
            <a:ext cx="4968552" cy="1384928"/>
          </a:xfrm>
          <a:prstGeom prst="rect">
            <a:avLst/>
          </a:prstGeom>
          <a:noFill/>
          <a:ln w="19050">
            <a:noFill/>
          </a:ln>
        </p:spPr>
        <p:txBody>
          <a:bodyPr wrap="square" lIns="91374" tIns="45687" rIns="91374" bIns="45687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r>
              <a:rPr lang="ja-JP" altLang="en-US" sz="28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・歳末</a:t>
            </a:r>
            <a:r>
              <a:rPr lang="ja-JP" altLang="en-US" sz="2800" b="1" dirty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特別警戒</a:t>
            </a:r>
            <a:r>
              <a:rPr lang="ja-JP" altLang="en-US" sz="28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：年末２日間</a:t>
            </a:r>
            <a:endParaRPr lang="en-US" altLang="ja-JP" sz="28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pPr>
              <a:defRPr/>
            </a:pPr>
            <a:r>
              <a:rPr lang="ja-JP" altLang="en-US" sz="28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・小川</a:t>
            </a:r>
            <a:r>
              <a:rPr lang="ja-JP" altLang="en-US" sz="2800" b="1" dirty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小登校</a:t>
            </a:r>
            <a:r>
              <a:rPr lang="ja-JP" altLang="en-US" sz="28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見守り＝毎日</a:t>
            </a:r>
            <a:endParaRPr lang="en-US" altLang="ja-JP" sz="2800" b="1" dirty="0">
              <a:solidFill>
                <a:srgbClr val="FF0000"/>
              </a:solidFill>
              <a:latin typeface="HGP教科書体" pitchFamily="18" charset="-128"/>
              <a:ea typeface="HGP教科書体" pitchFamily="18" charset="-128"/>
            </a:endParaRPr>
          </a:p>
          <a:p>
            <a:pPr>
              <a:defRPr/>
            </a:pPr>
            <a:r>
              <a:rPr lang="ja-JP" altLang="en-US" sz="28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・小川</a:t>
            </a:r>
            <a:r>
              <a:rPr lang="ja-JP" altLang="en-US" sz="2800" b="1" dirty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小安対委員</a:t>
            </a:r>
            <a:r>
              <a:rPr lang="ja-JP" altLang="en-US" sz="28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同乗＝月２回</a:t>
            </a:r>
            <a:endParaRPr lang="ja-JP" altLang="en-US" sz="2800" b="1" dirty="0">
              <a:solidFill>
                <a:srgbClr val="FF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4" name="Picture 2" descr="C:\Users\N.Hayashi\Pictures\OLYMPUS Master 2\PA220013 - コピー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5276" r="3978" b="16129"/>
          <a:stretch>
            <a:fillRect/>
          </a:stretch>
        </p:blipFill>
        <p:spPr bwMode="auto">
          <a:xfrm>
            <a:off x="3672159" y="1116335"/>
            <a:ext cx="3176661" cy="223224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943968" y="180237"/>
            <a:ext cx="6840760" cy="717329"/>
          </a:xfrm>
          <a:prstGeom prst="rect">
            <a:avLst/>
          </a:prstGeom>
          <a:noFill/>
          <a:ln w="28575"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青色防犯パトロール隊の活動</a:t>
            </a:r>
            <a:endParaRPr lang="ja-JP" altLang="en-US" sz="32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05944" y="6012879"/>
            <a:ext cx="5174681" cy="1384928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・子供神輿先導、防災訓練、広報</a:t>
            </a:r>
            <a:endParaRPr lang="en-US" altLang="ja-JP" sz="28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　など自治会活動へ参加</a:t>
            </a:r>
            <a:endParaRPr lang="en-US" altLang="ja-JP" sz="28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・市役所・警察署のイベント参加</a:t>
            </a:r>
            <a:endParaRPr lang="ja-JP" altLang="en-US" sz="2800" b="1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6536" y="1044327"/>
            <a:ext cx="2515299" cy="1077151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32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・隊員：３０名</a:t>
            </a:r>
            <a:endParaRPr lang="en-US" altLang="ja-JP" sz="32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・パトカー仕様</a:t>
            </a:r>
            <a:endParaRPr lang="en-US" altLang="ja-JP" sz="32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768" y="972319"/>
            <a:ext cx="3528392" cy="2563924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・月平均２５回前後</a:t>
            </a:r>
            <a:endParaRPr lang="en-US" altLang="ja-JP" sz="3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dirty="0" smtClean="0">
                <a:latin typeface="HGP教科書体" pitchFamily="18" charset="-128"/>
                <a:ea typeface="HGP教科書体" pitchFamily="18" charset="-128"/>
              </a:rPr>
              <a:t>・</a:t>
            </a:r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２名以上１組</a:t>
            </a:r>
            <a:endParaRPr lang="en-US" altLang="ja-JP" sz="3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・約１時間</a:t>
            </a:r>
            <a:endParaRPr lang="en-US" altLang="ja-JP" sz="3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・約１０Ｋ</a:t>
            </a:r>
            <a:r>
              <a:rPr lang="en-US" altLang="ja-JP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m</a:t>
            </a:r>
          </a:p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・下校時又は夕方</a:t>
            </a:r>
            <a:endParaRPr lang="ja-JP" altLang="en-US" sz="3200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1" name="図 10" descr="マーク黒.gif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432800" y="0"/>
            <a:ext cx="647831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17</a:t>
            </a:r>
            <a:endParaRPr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20032" y="3564607"/>
            <a:ext cx="4896544" cy="2308268"/>
          </a:xfrm>
          <a:prstGeom prst="rect">
            <a:avLst/>
          </a:prstGeom>
          <a:noFill/>
          <a:ln>
            <a:solidFill>
              <a:srgbClr val="42E852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3200" b="1" u="sng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事前吹込音声４チャネル</a:t>
            </a:r>
            <a:endParaRPr lang="en-US" altLang="ja-JP" sz="3200" b="1" u="sng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　①空き巣に注意</a:t>
            </a:r>
            <a:endParaRPr lang="en-US" altLang="ja-JP" sz="28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　②防災の備えは充分ですか</a:t>
            </a:r>
            <a:endParaRPr lang="en-US" altLang="ja-JP" sz="28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　③振込め詐欺の電話に注意</a:t>
            </a:r>
            <a:endParaRPr lang="en-US" altLang="ja-JP" sz="28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　④お子様の安全を見守りましょう</a:t>
            </a:r>
            <a:endParaRPr lang="ja-JP" altLang="en-US" sz="28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47494" t="49175" r="38104" b="41833"/>
          <a:stretch>
            <a:fillRect/>
          </a:stretch>
        </p:blipFill>
        <p:spPr bwMode="auto">
          <a:xfrm>
            <a:off x="7200552" y="2124447"/>
            <a:ext cx="240026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左矢印 14"/>
          <p:cNvSpPr/>
          <p:nvPr/>
        </p:nvSpPr>
        <p:spPr>
          <a:xfrm flipH="1">
            <a:off x="5328344" y="2556495"/>
            <a:ext cx="1872208" cy="36004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78"/>
    </mc:Choice>
    <mc:Fallback>
      <p:transition spd="slow" advTm="16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9" grpId="0"/>
      <p:bldP spid="13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5"/>
          <p:cNvSpPr txBox="1">
            <a:spLocks noChangeArrowheads="1"/>
          </p:cNvSpPr>
          <p:nvPr/>
        </p:nvSpPr>
        <p:spPr bwMode="auto">
          <a:xfrm>
            <a:off x="2592040" y="3"/>
            <a:ext cx="5802465" cy="7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4" tIns="45687" rIns="91374" bIns="45687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防犯パトロール隊</a:t>
            </a:r>
            <a:r>
              <a:rPr lang="ja-JP" altLang="en-US" sz="4000" b="1" u="sng" dirty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の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HG教科書体" pitchFamily="17" charset="-128"/>
                <a:ea typeface="HG教科書体" pitchFamily="17" charset="-128"/>
              </a:rPr>
              <a:t>活動</a:t>
            </a:r>
            <a:endParaRPr lang="ja-JP" altLang="en-US" sz="4000" b="1" u="sng" dirty="0">
              <a:solidFill>
                <a:srgbClr val="0070C0"/>
              </a:solidFill>
              <a:latin typeface="HG教科書体" pitchFamily="17" charset="-128"/>
              <a:ea typeface="HG教科書体" pitchFamily="17" charset="-128"/>
            </a:endParaRPr>
          </a:p>
        </p:txBody>
      </p:sp>
      <p:pic>
        <p:nvPicPr>
          <p:cNvPr id="11" name="図 10" descr="マーク黒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0"/>
            <a:ext cx="1249824" cy="717362"/>
          </a:xfrm>
          <a:prstGeom prst="rect">
            <a:avLst/>
          </a:prstGeom>
        </p:spPr>
      </p:pic>
      <p:graphicFrame>
        <p:nvGraphicFramePr>
          <p:cNvPr id="12" name="グラフ 11"/>
          <p:cNvGraphicFramePr/>
          <p:nvPr/>
        </p:nvGraphicFramePr>
        <p:xfrm>
          <a:off x="6" y="1044328"/>
          <a:ext cx="100806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5904408" y="6156895"/>
            <a:ext cx="3262320" cy="83094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400" dirty="0" smtClean="0">
                <a:latin typeface="ＭＳ 明朝" pitchFamily="17" charset="-128"/>
                <a:ea typeface="ＭＳ 明朝" pitchFamily="17" charset="-128"/>
              </a:rPr>
              <a:t>８年合計：９，５１６</a:t>
            </a:r>
            <a:endParaRPr lang="en-US" altLang="ja-JP" sz="2400" dirty="0" smtClean="0">
              <a:latin typeface="ＭＳ 明朝" pitchFamily="17" charset="-128"/>
              <a:ea typeface="ＭＳ 明朝" pitchFamily="17" charset="-128"/>
            </a:endParaRPr>
          </a:p>
          <a:p>
            <a:r>
              <a:rPr lang="ja-JP" altLang="en-US" sz="2400" dirty="0" smtClean="0">
                <a:latin typeface="ＭＳ 明朝" pitchFamily="17" charset="-128"/>
                <a:ea typeface="ＭＳ 明朝" pitchFamily="17" charset="-128"/>
              </a:rPr>
              <a:t>月平均　：　　</a:t>
            </a:r>
            <a:r>
              <a:rPr lang="ja-JP" altLang="en-US" sz="2400" b="1" dirty="0" smtClean="0">
                <a:solidFill>
                  <a:srgbClr val="0070C0"/>
                </a:solidFill>
                <a:latin typeface="ＭＳ 明朝" pitchFamily="17" charset="-128"/>
                <a:ea typeface="ＭＳ 明朝" pitchFamily="17" charset="-128"/>
              </a:rPr>
              <a:t>１０２</a:t>
            </a:r>
            <a:endParaRPr lang="ja-JP" altLang="en-US" sz="2400" b="1" dirty="0">
              <a:solidFill>
                <a:srgbClr val="0070C0"/>
              </a:solidFill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36256" y="612284"/>
            <a:ext cx="1576072" cy="646331"/>
          </a:xfrm>
          <a:prstGeom prst="rect">
            <a:avLst/>
          </a:prstGeom>
          <a:noFill/>
          <a:ln w="19050">
            <a:noFill/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6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（回数）</a:t>
            </a:r>
            <a:endParaRPr lang="ja-JP" altLang="en-US" sz="3600" b="1" dirty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94177" y="6084887"/>
            <a:ext cx="3717684" cy="1015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</a:rPr>
              <a:t>期間＝１月～１２月</a:t>
            </a:r>
            <a:r>
              <a:rPr lang="ja-JP" altLang="en-US" b="1" dirty="0" smtClean="0">
                <a:solidFill>
                  <a:srgbClr val="C00000"/>
                </a:solidFill>
              </a:rPr>
              <a:t>　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lang="ja-JP" altLang="en-US" b="1" dirty="0" smtClean="0">
                <a:solidFill>
                  <a:srgbClr val="00B050"/>
                </a:solidFill>
              </a:rPr>
              <a:t>パトロール：　２００５年は   ４月～</a:t>
            </a:r>
            <a:endParaRPr lang="en-US" altLang="ja-JP" b="1" dirty="0" smtClean="0">
              <a:solidFill>
                <a:srgbClr val="00B050"/>
              </a:solidFill>
            </a:endParaRPr>
          </a:p>
          <a:p>
            <a:r>
              <a:rPr kumimoji="1" lang="ja-JP" altLang="en-US" b="1" dirty="0" smtClean="0">
                <a:solidFill>
                  <a:srgbClr val="0070C0"/>
                </a:solidFill>
              </a:rPr>
              <a:t>青パト　　　：  ２００９年は１１月～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432800" y="0"/>
            <a:ext cx="64783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18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1"/>
    </mc:Choice>
    <mc:Fallback>
      <p:transition spd="slow" advTm="476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87789" y="612284"/>
            <a:ext cx="9505056" cy="1754325"/>
          </a:xfrm>
          <a:prstGeom prst="rect">
            <a:avLst/>
          </a:prstGeom>
          <a:solidFill>
            <a:srgbClr val="00B050"/>
          </a:solidFill>
        </p:spPr>
        <p:txBody>
          <a:bodyPr wrap="square" lIns="91385" tIns="45692" rIns="91385" bIns="4569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２０１３年４月　パトロール回数累計１万回達成</a:t>
            </a:r>
            <a:endParaRPr lang="ja-JP" alt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9793" y="5436818"/>
            <a:ext cx="9361040" cy="1754270"/>
          </a:xfrm>
          <a:prstGeom prst="rect">
            <a:avLst/>
          </a:prstGeom>
          <a:solidFill>
            <a:srgbClr val="0070C0"/>
          </a:solidFill>
        </p:spPr>
        <p:txBody>
          <a:bodyPr wrap="square" lIns="91385" tIns="45692" rIns="91385" bIns="4569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２０１３年３月　青パト走行キロ</a:t>
            </a:r>
            <a:endParaRPr lang="en-US" altLang="ja-JP" sz="5400" b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１万キロ突破</a:t>
            </a:r>
            <a:endParaRPr lang="ja-JP" altLang="en-US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432800" y="0"/>
            <a:ext cx="64783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19</a:t>
            </a:r>
            <a:endParaRPr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287789" y="3060554"/>
            <a:ext cx="9505056" cy="1754270"/>
          </a:xfrm>
          <a:prstGeom prst="rect">
            <a:avLst/>
          </a:prstGeom>
          <a:solidFill>
            <a:srgbClr val="FFC000"/>
          </a:solidFill>
        </p:spPr>
        <p:txBody>
          <a:bodyPr wrap="square" lIns="91385" tIns="45692" rIns="91385" bIns="4569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２０１３年４月　歩くパトロール</a:t>
            </a:r>
            <a:endParaRPr lang="en-US" altLang="ja-JP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ja-JP" alt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延べ人数　累計５万人達成</a:t>
            </a:r>
            <a:endParaRPr lang="ja-JP" alt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8"/>
    </mc:Choice>
    <mc:Fallback>
      <p:transition spd="slow" advTm="10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sz="3200" dirty="0" smtClean="0"/>
              <a:t>２</a:t>
            </a:r>
            <a:endParaRPr lang="ja-JP" altLang="en-US" sz="32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888" y="180231"/>
            <a:ext cx="7571192" cy="584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385" tIns="45692" rIns="91385" bIns="45692" numCol="1" anchor="ctr" anchorCtr="0" compatLnSpc="1">
            <a:prstTxWarp prst="textNoShape">
              <a:avLst/>
            </a:prstTxWarp>
            <a:spAutoFit/>
          </a:bodyPr>
          <a:lstStyle/>
          <a:p>
            <a:pPr defTabSz="913838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200" dirty="0" smtClean="0">
                <a:solidFill>
                  <a:srgbClr val="00B050"/>
                </a:solidFill>
                <a:latin typeface="Century" pitchFamily="18" charset="0"/>
                <a:ea typeface="HG創英角ﾎﾟｯﾌﾟ体" pitchFamily="49" charset="-128"/>
                <a:cs typeface="Times New Roman" pitchFamily="18" charset="0"/>
              </a:rPr>
              <a:t>今日も元気に健康増進を兼ねパトロール</a:t>
            </a:r>
            <a:endParaRPr lang="ja-JP" altLang="en-US" sz="3200" b="1" dirty="0" smtClean="0">
              <a:solidFill>
                <a:srgbClr val="00B050"/>
              </a:solidFill>
              <a:latin typeface="Arial" pitchFamily="34" charset="0"/>
              <a:ea typeface="HGｺﾞｼｯｸE" pitchFamily="49" charset="-128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52080" y="6804967"/>
            <a:ext cx="4112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  <a:latin typeface="HGP正楷書体" pitchFamily="66" charset="-128"/>
                <a:ea typeface="HGP正楷書体" pitchFamily="66" charset="-128"/>
              </a:rPr>
              <a:t>小川２丁目パトロール隊</a:t>
            </a:r>
            <a:endParaRPr kumimoji="1" lang="ja-JP" altLang="en-US" sz="3200" b="1" dirty="0">
              <a:solidFill>
                <a:srgbClr val="FF000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pic>
        <p:nvPicPr>
          <p:cNvPr id="8" name="20130913041738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972319"/>
            <a:ext cx="10080625" cy="576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87"/>
    </mc:Choice>
    <mc:Fallback>
      <p:transition spd="slow" advTm="26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  <p14:stopEvt time="25144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719837" y="0"/>
            <a:ext cx="9001188" cy="828303"/>
          </a:xfrm>
          <a:prstGeom prst="rect">
            <a:avLst/>
          </a:prstGeom>
          <a:ln>
            <a:noFill/>
          </a:ln>
        </p:spPr>
        <p:txBody>
          <a:bodyPr vert="horz" lIns="100730" tIns="50364" rIns="100730" bIns="50364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小川自治会の防犯活動</a:t>
            </a:r>
            <a:r>
              <a:rPr lang="ja-JP" altLang="en-US" sz="4000" b="1" u="sng" dirty="0" err="1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ー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その他</a:t>
            </a:r>
            <a:endParaRPr lang="ja-JP" altLang="en-US" sz="40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5" name="図 4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pic>
        <p:nvPicPr>
          <p:cNvPr id="6" name="図 5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8664" y="828304"/>
            <a:ext cx="1440160" cy="20927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87786" y="1908737"/>
            <a:ext cx="5604286" cy="1446483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・小川小学校と連携：</a:t>
            </a:r>
            <a:endParaRPr lang="en-US" altLang="ja-JP" sz="32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　　隊員による登校見守り（５３７回）</a:t>
            </a:r>
            <a:endParaRPr lang="en-US" altLang="ja-JP" sz="28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　　安対委員の青パト同乗（延</a:t>
            </a:r>
            <a:r>
              <a:rPr lang="en-US" altLang="ja-JP" sz="28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106</a:t>
            </a:r>
            <a:r>
              <a:rPr lang="ja-JP" altLang="en-US" sz="28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名）</a:t>
            </a:r>
            <a:endParaRPr lang="en-US" altLang="ja-JP" sz="28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784" y="5082057"/>
            <a:ext cx="7268203" cy="1938926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・町内美化による防犯：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昼間のパトロール時にゴミを拾って歩く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隊員が市の違反広告物除却員に登録、除却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放置車両・自転車のクリーンアップ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7784" y="1368523"/>
            <a:ext cx="8640960" cy="646264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・防犯ステッカー全家庭へ　　　　　　　　　　</a:t>
            </a:r>
            <a:r>
              <a:rPr lang="ja-JP" altLang="en-US" sz="36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 ➩ 　　　　</a:t>
            </a:r>
            <a:endParaRPr lang="ja-JP" altLang="en-US" sz="4900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7784" y="828305"/>
            <a:ext cx="6624736" cy="646264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32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・防犯のぼり旗：約１２０本　　</a:t>
            </a:r>
            <a:r>
              <a:rPr lang="ja-JP" altLang="en-US" sz="36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➩</a:t>
            </a:r>
            <a:endParaRPr lang="ja-JP" altLang="en-US" sz="3600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1" name="Picture 2" descr="C:\Users\N.Hayashi\Pictures\OLYMPUS Master 2\P3230005.JPG"/>
          <p:cNvPicPr>
            <a:picLocks noGrp="1" noChangeAspect="1" noChangeArrowheads="1"/>
          </p:cNvPicPr>
          <p:nvPr/>
        </p:nvPicPr>
        <p:blipFill>
          <a:blip r:embed="rId5" cstate="print"/>
          <a:srcRect t="16400" r="73512" b="48755"/>
          <a:stretch>
            <a:fillRect/>
          </a:stretch>
        </p:blipFill>
        <p:spPr bwMode="auto">
          <a:xfrm>
            <a:off x="5688384" y="828303"/>
            <a:ext cx="1584176" cy="2088232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287789" y="6914935"/>
            <a:ext cx="9792841" cy="652197"/>
          </a:xfrm>
          <a:prstGeom prst="rect">
            <a:avLst/>
          </a:prstGeom>
          <a:noFill/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・資源回収：</a:t>
            </a:r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古紙・古布・空き缶の回収、収益を防犯活動に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6" name="図 15" descr="IMG_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92645" y="4860756"/>
            <a:ext cx="1800200" cy="219213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9432805" y="0"/>
            <a:ext cx="647825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20</a:t>
            </a:r>
            <a:endParaRPr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7787" y="3249167"/>
            <a:ext cx="9017101" cy="1938936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・啓発・広報活動：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警察署・市役所などから講師を招き毎年防犯講習会開催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「自治会だより」、自治会ＨＰへ毎月防犯情報記事掲載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掲示板防犯コーナー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26"/>
    </mc:Choice>
    <mc:Fallback>
      <p:transition spd="slow" advTm="17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778" y="1"/>
            <a:ext cx="9001188" cy="82830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ja-JP" altLang="en-US" sz="40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　　　　　　</a:t>
            </a:r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小川自治会の防犯活動</a:t>
            </a:r>
            <a:endParaRPr lang="ja-JP" altLang="en-US" sz="40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4" name="図 3" descr="マーク黒.gi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5497674"/>
            <a:ext cx="203639" cy="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30" tIns="50364" rIns="100730" bIns="50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84937" y="2772519"/>
            <a:ext cx="9695688" cy="4031806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endParaRPr lang="en-US" altLang="ja-JP" sz="4000" b="1" u="sng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平成２０年　町田市長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平成２１年　町田警察署長・町田防犯協会長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平成２２年　警視庁・東京都防犯協会連合会長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平成２３年　町田警察署長・町田防犯協会長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　　　同　　　全国防犯協会連合会長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平成２４年　警視総監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6" name="Picture 16" descr="C:\Users\N.Hayashi\Pictures\OLYMPUS Master 2\P6010010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816369" y="972328"/>
            <a:ext cx="3976230" cy="288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9432800" y="0"/>
            <a:ext cx="647825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21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792" y="1620391"/>
            <a:ext cx="5330305" cy="1015664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4000" b="1" u="sng" dirty="0" smtClean="0">
                <a:latin typeface="HGP教科書体" pitchFamily="18" charset="-128"/>
                <a:ea typeface="HGP教科書体" pitchFamily="18" charset="-128"/>
              </a:rPr>
              <a:t>防犯功労表彰受賞履歴</a:t>
            </a:r>
            <a:endParaRPr lang="en-US" altLang="ja-JP" sz="4000" b="1" u="sng" dirty="0" smtClean="0">
              <a:latin typeface="HGP教科書体" pitchFamily="18" charset="-128"/>
              <a:ea typeface="HGP教科書体" pitchFamily="18" charset="-128"/>
            </a:endParaRPr>
          </a:p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4937" y="6732959"/>
            <a:ext cx="9695688" cy="646264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36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平成２５年　</a:t>
            </a:r>
            <a:r>
              <a:rPr lang="ja-JP" altLang="en-US" sz="36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防犯ボランティアフォーラム全国大会</a:t>
            </a:r>
            <a:endParaRPr lang="ja-JP" altLang="en-US" sz="36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15"/>
    </mc:Choice>
    <mc:Fallback>
      <p:transition spd="slow" advTm="10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68310" y="1258176"/>
            <a:ext cx="4104701" cy="575291"/>
          </a:xfrm>
        </p:spPr>
        <p:txBody>
          <a:bodyPr>
            <a:noAutofit/>
          </a:bodyPr>
          <a:lstStyle/>
          <a:p>
            <a:r>
              <a:rPr lang="ja-JP" altLang="en-US" sz="3200" u="sng" dirty="0" smtClean="0"/>
              <a:t>今　後　の　展　開</a:t>
            </a:r>
            <a:endParaRPr lang="ja-JP" altLang="en-US" sz="3200" u="sng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03809" y="1"/>
            <a:ext cx="9001188" cy="828303"/>
          </a:xfrm>
          <a:prstGeom prst="rect">
            <a:avLst/>
          </a:prstGeom>
          <a:ln>
            <a:noFill/>
          </a:ln>
        </p:spPr>
        <p:txBody>
          <a:bodyPr vert="horz" lIns="100730" tIns="50364" rIns="100730" bIns="50364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小川自治会の防犯活動</a:t>
            </a:r>
            <a:endParaRPr lang="ja-JP" altLang="en-US" sz="40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7" name="図 6" descr="マーク黒.gif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52280" y="5220791"/>
            <a:ext cx="5040313" cy="1384928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</a:t>
            </a:r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防犯→防犯＋防災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　　総合的安全対策へ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他組織との連携強化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2628503"/>
            <a:ext cx="4594394" cy="1200262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☆自治会員の高齢化</a:t>
            </a:r>
            <a:endParaRPr lang="en-US" altLang="ja-JP" sz="36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　パトロール隊員の減少</a:t>
            </a:r>
            <a:endParaRPr lang="ja-JP" alt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1805" y="1260351"/>
            <a:ext cx="3326552" cy="584775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3200" u="sng" dirty="0" smtClean="0"/>
              <a:t>現　状　の　問　題</a:t>
            </a:r>
            <a:endParaRPr lang="ja-JP" altLang="en-US" sz="3200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2200" y="972321"/>
            <a:ext cx="1107996" cy="1200329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7200" b="1" dirty="0" smtClean="0">
                <a:solidFill>
                  <a:srgbClr val="00B050"/>
                </a:solidFill>
                <a:latin typeface="ＭＳ 明朝"/>
                <a:ea typeface="ＭＳ 明朝"/>
              </a:rPr>
              <a:t>☞</a:t>
            </a:r>
            <a:endParaRPr lang="ja-JP" altLang="en-US" sz="7200" b="1" dirty="0">
              <a:solidFill>
                <a:srgbClr val="00B050"/>
              </a:solidFill>
            </a:endParaRPr>
          </a:p>
        </p:txBody>
      </p:sp>
      <p:pic>
        <p:nvPicPr>
          <p:cNvPr id="13" name="Picture 2" descr="C:\Users\N.Hayashi\Pictures\Microsoft クリップ オーガナイザ\j030766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645" y="0"/>
            <a:ext cx="1511921" cy="1552992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4752280" y="1836415"/>
            <a:ext cx="5256337" cy="2246702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☆パトロール隊→（補完）青パト隊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→（移行）青パト隊（増強）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☆のぼり旗追加、防犯カメラなど　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人に頼らない防犯　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（コスト増、セキュリティ）</a:t>
            </a:r>
            <a:endParaRPr lang="ja-JP" altLang="en-US" sz="2800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6545667"/>
            <a:ext cx="9072760" cy="1015596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☆防犯→減犯→犯罪被害ゼロ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　　　</a:t>
            </a:r>
            <a:r>
              <a:rPr lang="ja-JP" altLang="en-US" sz="3200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r>
              <a:rPr lang="ja-JP" altLang="en-US" sz="3200" b="1" dirty="0" smtClean="0">
                <a:latin typeface="HGP教科書体" pitchFamily="18" charset="-128"/>
                <a:ea typeface="HGP教科書体" pitchFamily="18" charset="-128"/>
              </a:rPr>
              <a:t>犯罪者がいやがって近寄らない街づくり</a:t>
            </a:r>
            <a:endParaRPr lang="en-US" altLang="ja-JP" sz="3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5220791"/>
            <a:ext cx="4634491" cy="1384938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☆お子様の安全確保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近隣地域で</a:t>
            </a:r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子供への犯罪増</a:t>
            </a:r>
            <a:endParaRPr lang="en-US" altLang="ja-JP" sz="28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交通安全</a:t>
            </a:r>
            <a:endParaRPr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52280" y="3996655"/>
            <a:ext cx="5040313" cy="1323373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☆町内美化の徹底</a:t>
            </a:r>
            <a:endParaRPr lang="en-US" altLang="ja-JP" sz="28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800" dirty="0" smtClean="0">
                <a:latin typeface="HGP教科書体" pitchFamily="18" charset="-128"/>
                <a:ea typeface="HGP教科書体" pitchFamily="18" charset="-128"/>
              </a:rPr>
              <a:t>　　</a:t>
            </a:r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きれいな街には犯罪者は</a:t>
            </a:r>
            <a:endParaRPr lang="en-US" altLang="ja-JP" sz="2400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2400" dirty="0" smtClean="0">
                <a:latin typeface="HGP教科書体" pitchFamily="18" charset="-128"/>
                <a:ea typeface="HGP教科書体" pitchFamily="18" charset="-128"/>
              </a:rPr>
              <a:t>　　 近寄らない</a:t>
            </a:r>
            <a:r>
              <a:rPr kumimoji="1"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432800" y="1"/>
            <a:ext cx="647831" cy="584330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22</a:t>
            </a:r>
            <a:endParaRPr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4688" y="4068663"/>
            <a:ext cx="1432085" cy="197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5"/>
    </mc:Choice>
    <mc:Fallback>
      <p:transition spd="slow" advTm="413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5497674"/>
            <a:ext cx="203639" cy="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30" tIns="50364" rIns="100730" bIns="50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6" name="グラフ 15"/>
          <p:cNvGraphicFramePr/>
          <p:nvPr/>
        </p:nvGraphicFramePr>
        <p:xfrm>
          <a:off x="0" y="0"/>
          <a:ext cx="10080625" cy="756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2664048" y="396257"/>
            <a:ext cx="6170626" cy="594218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200" b="1" u="sng" dirty="0" smtClean="0">
                <a:latin typeface="HGP教科書体" pitchFamily="18" charset="-128"/>
                <a:ea typeface="HGP教科書体" pitchFamily="18" charset="-128"/>
              </a:rPr>
              <a:t>小川自治会内侵入窃盗発生件数</a:t>
            </a:r>
            <a:endParaRPr lang="ja-JP" altLang="en-US" sz="3200" b="1" u="sng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2880072" y="1980434"/>
            <a:ext cx="1944216" cy="792088"/>
          </a:xfrm>
          <a:prstGeom prst="wedgeRoundRectCallout">
            <a:avLst>
              <a:gd name="adj1" fmla="val -87382"/>
              <a:gd name="adj2" fmla="val -181439"/>
              <a:gd name="adj3" fmla="val 16667"/>
            </a:avLst>
          </a:prstGeom>
          <a:solidFill>
            <a:srgbClr val="42E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rtlCol="0" anchor="ctr"/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パトロール隊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２００５年４月</a:t>
            </a:r>
            <a:endParaRPr lang="ja-JP" altLang="en-US" sz="24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913263" y="1908423"/>
            <a:ext cx="2088232" cy="792088"/>
          </a:xfrm>
          <a:prstGeom prst="wedgeRoundRectCallout">
            <a:avLst>
              <a:gd name="adj1" fmla="val -102960"/>
              <a:gd name="adj2" fmla="val 5995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rtlCol="0" anchor="ctr"/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青パト隊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２００９年１１月</a:t>
            </a:r>
            <a:endParaRPr lang="ja-JP" altLang="en-US" sz="24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32800" y="0"/>
            <a:ext cx="647825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23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6"/>
    </mc:Choice>
    <mc:Fallback>
      <p:transition spd="slow" advTm="410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N.Hayashi\Pictures\Microsoft クリップ オーガナイザ\j040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" y="5718634"/>
            <a:ext cx="2764736" cy="1842631"/>
          </a:xfrm>
          <a:prstGeom prst="rect">
            <a:avLst/>
          </a:prstGeom>
          <a:noFill/>
        </p:spPr>
      </p:pic>
      <p:sp>
        <p:nvSpPr>
          <p:cNvPr id="28" name="正方形/長方形 27"/>
          <p:cNvSpPr/>
          <p:nvPr/>
        </p:nvSpPr>
        <p:spPr>
          <a:xfrm>
            <a:off x="5276579" y="1023902"/>
            <a:ext cx="2205152" cy="393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ゲートウエイ犯罪</a:t>
            </a:r>
            <a:endParaRPr kumimoji="1" lang="ja-JP" altLang="en-US" b="1" dirty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026" name="Picture 2" descr="C:\Users\N.Hayashi\Pictures\Microsoft クリップ オーガナイザ\j0433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"/>
            <a:ext cx="2819420" cy="1879811"/>
          </a:xfrm>
          <a:prstGeom prst="rect">
            <a:avLst/>
          </a:prstGeom>
          <a:noFill/>
        </p:spPr>
      </p:pic>
      <p:pic>
        <p:nvPicPr>
          <p:cNvPr id="1027" name="Picture 3" descr="C:\Users\N.Hayashi\Pictures\Microsoft クリップ オーガナイザ\j04348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0357" y="3579765"/>
            <a:ext cx="1303423" cy="1303560"/>
          </a:xfrm>
          <a:prstGeom prst="rect">
            <a:avLst/>
          </a:prstGeom>
          <a:noFill/>
        </p:spPr>
      </p:pic>
      <p:pic>
        <p:nvPicPr>
          <p:cNvPr id="1028" name="Picture 4" descr="C:\Users\N.Hayashi\Pictures\Microsoft クリップ オーガナイザ\j042069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09" y="5749726"/>
            <a:ext cx="1278813" cy="1811539"/>
          </a:xfrm>
          <a:prstGeom prst="rect">
            <a:avLst/>
          </a:prstGeom>
          <a:noFill/>
        </p:spPr>
      </p:pic>
      <p:pic>
        <p:nvPicPr>
          <p:cNvPr id="1030" name="Picture 6" descr="C:\Users\N.Hayashi\Pictures\Microsoft クリップ オーガナイザ\j044558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3019" y="5698177"/>
            <a:ext cx="1833666" cy="1863095"/>
          </a:xfrm>
          <a:prstGeom prst="rect">
            <a:avLst/>
          </a:prstGeom>
          <a:noFill/>
        </p:spPr>
      </p:pic>
      <p:pic>
        <p:nvPicPr>
          <p:cNvPr id="1031" name="Picture 7" descr="C:\Users\N.Hayashi\Pictures\Microsoft クリップ オーガナイザ\j0445730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1559" y="3150522"/>
            <a:ext cx="775201" cy="1653396"/>
          </a:xfrm>
          <a:prstGeom prst="rect">
            <a:avLst/>
          </a:prstGeom>
          <a:noFill/>
        </p:spPr>
      </p:pic>
      <p:pic>
        <p:nvPicPr>
          <p:cNvPr id="1033" name="Picture 9" descr="C:\Users\N.Hayashi\Pictures\Microsoft クリップ オーガナイザ\j04266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739" y="2284121"/>
            <a:ext cx="998056" cy="1496510"/>
          </a:xfrm>
          <a:prstGeom prst="rect">
            <a:avLst/>
          </a:prstGeom>
          <a:noFill/>
        </p:spPr>
      </p:pic>
      <p:pic>
        <p:nvPicPr>
          <p:cNvPr id="1034" name="Picture 10" descr="C:\Users\N.Hayashi\Pictures\Microsoft クリップ オーガナイザ\j0445146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40568" y="1923251"/>
            <a:ext cx="1000069" cy="1058291"/>
          </a:xfrm>
          <a:prstGeom prst="rect">
            <a:avLst/>
          </a:prstGeom>
          <a:noFill/>
        </p:spPr>
      </p:pic>
      <p:pic>
        <p:nvPicPr>
          <p:cNvPr id="16" name="図 15" descr="IM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40554" y="3701872"/>
            <a:ext cx="1241953" cy="1556915"/>
          </a:xfrm>
          <a:prstGeom prst="rect">
            <a:avLst/>
          </a:prstGeom>
        </p:spPr>
      </p:pic>
      <p:pic>
        <p:nvPicPr>
          <p:cNvPr id="17" name="図 16" descr="PA1000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63458" y="5580835"/>
            <a:ext cx="1785123" cy="1338983"/>
          </a:xfrm>
          <a:prstGeom prst="rect">
            <a:avLst/>
          </a:prstGeom>
        </p:spPr>
      </p:pic>
      <p:sp>
        <p:nvSpPr>
          <p:cNvPr id="18" name="フローチャート: 処理 17"/>
          <p:cNvSpPr/>
          <p:nvPr/>
        </p:nvSpPr>
        <p:spPr>
          <a:xfrm rot="2340000">
            <a:off x="1156723" y="4015800"/>
            <a:ext cx="7773970" cy="387691"/>
          </a:xfrm>
          <a:prstGeom prst="flowChartProcess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: 処理 18"/>
          <p:cNvSpPr/>
          <p:nvPr/>
        </p:nvSpPr>
        <p:spPr>
          <a:xfrm>
            <a:off x="2992671" y="3938164"/>
            <a:ext cx="1417598" cy="41397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交通安全</a:t>
            </a:r>
            <a:endParaRPr kumimoji="1" lang="ja-JP" altLang="en-US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417562" y="1890302"/>
            <a:ext cx="315022" cy="385942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ローチャート: 処理 21"/>
          <p:cNvSpPr/>
          <p:nvPr/>
        </p:nvSpPr>
        <p:spPr>
          <a:xfrm>
            <a:off x="2756405" y="6931183"/>
            <a:ext cx="5512880" cy="315055"/>
          </a:xfrm>
          <a:prstGeom prst="flowChartProcess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72566" y="3923507"/>
            <a:ext cx="1295988" cy="1071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・いたずら</a:t>
            </a:r>
            <a:endParaRPr lang="en-US" altLang="ja-JP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kumimoji="1" lang="ja-JP" altLang="en-US" b="1" dirty="0" smtClean="0">
                <a:latin typeface="HGP教科書体" pitchFamily="18" charset="-128"/>
                <a:ea typeface="HGP教科書体" pitchFamily="18" charset="-128"/>
              </a:rPr>
              <a:t>・暴力</a:t>
            </a:r>
            <a:endParaRPr kumimoji="1" lang="en-US" altLang="ja-JP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・誘拐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14987" y="3071765"/>
            <a:ext cx="1008063" cy="423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latin typeface="HGP教科書体" pitchFamily="18" charset="-128"/>
                <a:ea typeface="HGP教科書体" pitchFamily="18" charset="-128"/>
              </a:rPr>
              <a:t>いじめ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827871" y="2205359"/>
            <a:ext cx="1008063" cy="3938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latin typeface="HGP教科書体" pitchFamily="18" charset="-128"/>
                <a:ea typeface="HGP教科書体" pitchFamily="18" charset="-128"/>
              </a:rPr>
              <a:t>万引き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827871" y="2599179"/>
            <a:ext cx="1008063" cy="3938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latin typeface="HGP教科書体" pitchFamily="18" charset="-128"/>
                <a:ea typeface="HGP教科書体" pitchFamily="18" charset="-128"/>
              </a:rPr>
              <a:t>薬物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7" name="フローチャート: 処理 26"/>
          <p:cNvSpPr/>
          <p:nvPr/>
        </p:nvSpPr>
        <p:spPr>
          <a:xfrm>
            <a:off x="6518789" y="6372919"/>
            <a:ext cx="1329839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lang="en-US" altLang="ja-JP" b="1" dirty="0" smtClean="0">
                <a:latin typeface="HGP教科書体" pitchFamily="18" charset="-128"/>
                <a:ea typeface="HGP教科書体" pitchFamily="18" charset="-128"/>
              </a:rPr>
              <a:t>DV</a:t>
            </a:r>
          </a:p>
          <a:p>
            <a:pPr algn="ctr"/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育児放棄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29" name="フローチャート: 処理 28"/>
          <p:cNvSpPr/>
          <p:nvPr/>
        </p:nvSpPr>
        <p:spPr>
          <a:xfrm>
            <a:off x="3543960" y="157502"/>
            <a:ext cx="3465239" cy="675473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lang="ja-JP" altLang="en-US" sz="44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児童の安全</a:t>
            </a:r>
            <a:endParaRPr lang="ja-JP" altLang="en-US" sz="4400" b="1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653829" y="2677939"/>
            <a:ext cx="1732620" cy="1181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学校</a:t>
            </a:r>
            <a:endParaRPr kumimoji="1" lang="en-US" altLang="ja-JP" b="1" u="sng" dirty="0" smtClean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・授業</a:t>
            </a:r>
            <a:endParaRPr lang="en-US" altLang="ja-JP" b="1" dirty="0" smtClean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・保護教</a:t>
            </a:r>
            <a:endParaRPr kumimoji="1" lang="ja-JP" altLang="en-US" b="1" dirty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324222" y="5198385"/>
            <a:ext cx="1008063" cy="7718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家庭</a:t>
            </a:r>
            <a:endParaRPr kumimoji="1" lang="ja-JP" altLang="en-US" b="1" dirty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2880077" y="4356697"/>
            <a:ext cx="2630663" cy="1140978"/>
          </a:xfrm>
          <a:prstGeom prst="ellipse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地域</a:t>
            </a:r>
            <a:endParaRPr kumimoji="1" lang="en-US" altLang="ja-JP" b="1" u="sng" dirty="0" smtClean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</a:t>
            </a:r>
            <a:r>
              <a:rPr lang="ja-JP" altLang="en-US" sz="3600" b="1" u="sng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自治会</a:t>
            </a:r>
            <a:endParaRPr lang="en-US" altLang="ja-JP" sz="3600" b="1" u="sng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・子供会</a:t>
            </a:r>
            <a:endParaRPr kumimoji="1" lang="ja-JP" altLang="en-US" b="1" dirty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717997" y="787611"/>
            <a:ext cx="1653864" cy="9451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u="sng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行政</a:t>
            </a:r>
            <a:endParaRPr kumimoji="1" lang="en-US" altLang="ja-JP" b="1" u="sng" dirty="0" smtClean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・市役所</a:t>
            </a:r>
            <a:endParaRPr lang="en-US" altLang="ja-JP" b="1" dirty="0" smtClean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HGP教科書体" pitchFamily="18" charset="-128"/>
                <a:ea typeface="HGP教科書体" pitchFamily="18" charset="-128"/>
              </a:rPr>
              <a:t>・警察</a:t>
            </a:r>
            <a:endParaRPr kumimoji="1" lang="ja-JP" altLang="en-US" b="1" dirty="0">
              <a:solidFill>
                <a:schemeClr val="tx1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307143" y="2362885"/>
            <a:ext cx="1277171" cy="63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latin typeface="HGP教科書体" pitchFamily="18" charset="-128"/>
                <a:ea typeface="HGP教科書体" pitchFamily="18" charset="-128"/>
              </a:rPr>
              <a:t>有害図書</a:t>
            </a:r>
            <a:endParaRPr kumimoji="1" lang="en-US" altLang="ja-JP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b="1" dirty="0" smtClean="0">
                <a:latin typeface="HGP教科書体" pitchFamily="18" charset="-128"/>
                <a:ea typeface="HGP教科書体" pitchFamily="18" charset="-128"/>
              </a:rPr>
              <a:t>有害サイト</a:t>
            </a:r>
            <a:endParaRPr kumimoji="1" lang="ja-JP" altLang="en-US" b="1" dirty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1037" name="Picture 13" descr="C:\Users\N.Hayashi\Pictures\Microsoft クリップ オーガナイザ\j0237589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37738" y="1023911"/>
            <a:ext cx="1260088" cy="1239493"/>
          </a:xfrm>
          <a:prstGeom prst="rect">
            <a:avLst/>
          </a:prstGeom>
          <a:noFill/>
        </p:spPr>
      </p:pic>
      <p:pic>
        <p:nvPicPr>
          <p:cNvPr id="1038" name="Picture 14" descr="C:\Users\N.Hayashi\Pictures\Microsoft クリップ オーガナイザ\j0235044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98895" y="2126603"/>
            <a:ext cx="1111942" cy="482535"/>
          </a:xfrm>
          <a:prstGeom prst="rect">
            <a:avLst/>
          </a:prstGeom>
          <a:noFill/>
        </p:spPr>
      </p:pic>
      <p:pic>
        <p:nvPicPr>
          <p:cNvPr id="37" name="図 36" descr="IM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45144" y="4860751"/>
            <a:ext cx="864258" cy="165403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5749113" y="1811543"/>
            <a:ext cx="1224668" cy="3938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教科書体" pitchFamily="18" charset="-128"/>
                <a:ea typeface="HGP教科書体" pitchFamily="18" charset="-128"/>
              </a:rPr>
              <a:t>信号無視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827871" y="1417722"/>
            <a:ext cx="1008063" cy="3938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教科書体" pitchFamily="18" charset="-128"/>
                <a:ea typeface="HGP教科書体" pitchFamily="18" charset="-128"/>
              </a:rPr>
              <a:t>落書き</a:t>
            </a:r>
            <a:endParaRPr kumimoji="1" lang="ja-JP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840161" y="5352274"/>
            <a:ext cx="866726" cy="4231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事故</a:t>
            </a:r>
            <a:endParaRPr kumimoji="1" lang="ja-JP" altLang="en-US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272560" y="3566317"/>
            <a:ext cx="1301331" cy="39379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30" tIns="50364" rIns="100730" bIns="50364"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犯罪</a:t>
            </a:r>
            <a:endParaRPr kumimoji="1" lang="ja-JP" altLang="en-US" b="1" dirty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9432800" y="0"/>
            <a:ext cx="647825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24</a:t>
            </a:r>
            <a:endParaRPr lang="ja-JP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7"/>
    </mc:Choice>
    <mc:Fallback>
      <p:transition spd="slow" advTm="6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.Hayashi\Pictures\Microsoft クリップ オーガナイザ\j039649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" y="1836416"/>
            <a:ext cx="2000222" cy="252028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3808" y="468263"/>
            <a:ext cx="9072563" cy="1260211"/>
          </a:xfrm>
        </p:spPr>
        <p:txBody>
          <a:bodyPr>
            <a:noAutofit/>
          </a:bodyPr>
          <a:lstStyle/>
          <a:p>
            <a:r>
              <a:rPr lang="ja-JP" altLang="en-US" sz="5400" b="1" dirty="0" smtClean="0">
                <a:solidFill>
                  <a:srgbClr val="FF0000"/>
                </a:solidFill>
                <a:latin typeface="HGP正楷書体" pitchFamily="66" charset="-128"/>
                <a:ea typeface="HGP正楷書体" pitchFamily="66" charset="-128"/>
              </a:rPr>
              <a:t>最大のモチベーションは</a:t>
            </a:r>
            <a:r>
              <a:rPr lang="en-US" altLang="ja-JP" sz="5400" b="1" dirty="0" smtClean="0">
                <a:solidFill>
                  <a:srgbClr val="FF0000"/>
                </a:solidFill>
                <a:latin typeface="HGP正楷書体" pitchFamily="66" charset="-128"/>
                <a:ea typeface="HGP正楷書体" pitchFamily="66" charset="-128"/>
              </a:rPr>
              <a:t/>
            </a:r>
            <a:br>
              <a:rPr lang="en-US" altLang="ja-JP" sz="5400" b="1" dirty="0" smtClean="0">
                <a:solidFill>
                  <a:srgbClr val="FF0000"/>
                </a:solidFill>
                <a:latin typeface="HGP正楷書体" pitchFamily="66" charset="-128"/>
                <a:ea typeface="HGP正楷書体" pitchFamily="66" charset="-128"/>
              </a:rPr>
            </a:br>
            <a:r>
              <a:rPr lang="ja-JP" altLang="en-US" sz="5400" b="1" dirty="0" smtClean="0">
                <a:solidFill>
                  <a:srgbClr val="FF0000"/>
                </a:solidFill>
                <a:latin typeface="HGP正楷書体" pitchFamily="66" charset="-128"/>
                <a:ea typeface="HGP正楷書体" pitchFamily="66" charset="-128"/>
              </a:rPr>
              <a:t>ねぎらいの一言である</a:t>
            </a:r>
            <a:endParaRPr lang="ja-JP" altLang="en-US" sz="5400" b="1" dirty="0">
              <a:solidFill>
                <a:srgbClr val="FF000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pic>
        <p:nvPicPr>
          <p:cNvPr id="7" name="図 6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192" y="2412482"/>
            <a:ext cx="2310356" cy="3455082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1655937" y="2556497"/>
            <a:ext cx="2520280" cy="1440160"/>
          </a:xfrm>
          <a:prstGeom prst="wedgeEllipseCallout">
            <a:avLst>
              <a:gd name="adj1" fmla="val -62474"/>
              <a:gd name="adj2" fmla="val -500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行書体" pitchFamily="66" charset="-128"/>
                <a:ea typeface="HGP行書体" pitchFamily="66" charset="-128"/>
              </a:rPr>
              <a:t>いつも</a:t>
            </a:r>
            <a:endParaRPr lang="en-US" altLang="ja-JP" sz="2800" dirty="0" smtClean="0">
              <a:solidFill>
                <a:schemeClr val="tx1"/>
              </a:solidFill>
              <a:latin typeface="HGP行書体" pitchFamily="66" charset="-128"/>
              <a:ea typeface="HGP行書体" pitchFamily="66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行書体" pitchFamily="66" charset="-128"/>
                <a:ea typeface="HGP行書体" pitchFamily="66" charset="-128"/>
              </a:rPr>
              <a:t>パトロール</a:t>
            </a:r>
            <a:endParaRPr lang="en-US" altLang="ja-JP" sz="2800" dirty="0" smtClean="0">
              <a:solidFill>
                <a:schemeClr val="tx1"/>
              </a:solidFill>
              <a:latin typeface="HGP行書体" pitchFamily="66" charset="-128"/>
              <a:ea typeface="HGP行書体" pitchFamily="66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行書体" pitchFamily="66" charset="-128"/>
                <a:ea typeface="HGP行書体" pitchFamily="66" charset="-128"/>
              </a:rPr>
              <a:t>ご苦労様</a:t>
            </a:r>
            <a:endParaRPr lang="ja-JP" altLang="en-US" sz="2800" dirty="0">
              <a:solidFill>
                <a:schemeClr val="tx1"/>
              </a:solidFill>
              <a:latin typeface="HGP行書体" pitchFamily="66" charset="-128"/>
              <a:ea typeface="HGP行書体" pitchFamily="66" charset="-128"/>
            </a:endParaRPr>
          </a:p>
        </p:txBody>
      </p:sp>
      <p:pic>
        <p:nvPicPr>
          <p:cNvPr id="6" name="Picture 4" descr="C:\Users\N.Hayashi\Pictures\Microsoft クリップ オーガナイザ\j042069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633" y="4831684"/>
            <a:ext cx="1926885" cy="2729584"/>
          </a:xfrm>
          <a:prstGeom prst="rect">
            <a:avLst/>
          </a:prstGeom>
          <a:noFill/>
        </p:spPr>
      </p:pic>
      <p:sp>
        <p:nvSpPr>
          <p:cNvPr id="8" name="雲形吹き出し 7"/>
          <p:cNvSpPr/>
          <p:nvPr/>
        </p:nvSpPr>
        <p:spPr>
          <a:xfrm>
            <a:off x="6192440" y="4140671"/>
            <a:ext cx="2642592" cy="612648"/>
          </a:xfrm>
          <a:prstGeom prst="cloudCallout">
            <a:avLst>
              <a:gd name="adj1" fmla="val 9444"/>
              <a:gd name="adj2" fmla="val 20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lang="ja-JP" altLang="en-US" sz="2800" b="1" dirty="0" smtClean="0">
                <a:latin typeface="HGP教科書体" pitchFamily="18" charset="-128"/>
                <a:ea typeface="HGP教科書体" pitchFamily="18" charset="-128"/>
              </a:rPr>
              <a:t>こんにちは</a:t>
            </a:r>
            <a:endParaRPr lang="ja-JP" altLang="en-US" sz="28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60798" y="0"/>
            <a:ext cx="7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a</a:t>
            </a:r>
            <a:endParaRPr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784" y="6156895"/>
            <a:ext cx="7141699" cy="92333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5400" b="1" dirty="0" smtClean="0">
                <a:solidFill>
                  <a:srgbClr val="00B050"/>
                </a:solidFill>
                <a:latin typeface="HG正楷書体" pitchFamily="65" charset="-128"/>
                <a:ea typeface="HG正楷書体" pitchFamily="65" charset="-128"/>
              </a:rPr>
              <a:t>地域のきずなを大切に</a:t>
            </a:r>
            <a:endParaRPr lang="ja-JP" altLang="en-US" sz="5400" b="1" dirty="0">
              <a:solidFill>
                <a:srgbClr val="00B050"/>
              </a:solidFill>
              <a:latin typeface="HG正楷書体" pitchFamily="65" charset="-128"/>
              <a:ea typeface="HG正楷書体" pitchFamily="65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360798" y="0"/>
            <a:ext cx="71983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endParaRPr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432800" y="1"/>
            <a:ext cx="647831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25</a:t>
            </a:r>
            <a:endParaRPr lang="ja-JP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5"/>
    </mc:Choice>
    <mc:Fallback>
      <p:transition spd="slow" advTm="1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07864" y="5292799"/>
            <a:ext cx="7848872" cy="108011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ja-JP" altLang="en-US" sz="7200" b="1" dirty="0" smtClean="0">
                <a:solidFill>
                  <a:srgbClr val="00B050"/>
                </a:solidFill>
                <a:latin typeface="HGP正楷書体" pitchFamily="66" charset="-128"/>
                <a:ea typeface="HGP正楷書体" pitchFamily="66" charset="-128"/>
              </a:rPr>
              <a:t>ご静聴有難うございました</a:t>
            </a:r>
            <a:endParaRPr lang="ja-JP" altLang="en-US" sz="7200" b="1" dirty="0">
              <a:solidFill>
                <a:srgbClr val="00B050"/>
              </a:solidFill>
              <a:latin typeface="HGP正楷書体" pitchFamily="66" charset="-128"/>
              <a:ea typeface="HGP正楷書体" pitchFamily="66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03809" y="34651"/>
            <a:ext cx="9001188" cy="828303"/>
          </a:xfrm>
          <a:prstGeom prst="rect">
            <a:avLst/>
          </a:prstGeom>
          <a:ln>
            <a:noFill/>
          </a:ln>
        </p:spPr>
        <p:txBody>
          <a:bodyPr vert="horz" lIns="100730" tIns="50364" rIns="100730" bIns="50364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9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小川自治会の防犯活動</a:t>
            </a:r>
            <a:endParaRPr lang="ja-JP" altLang="en-US" sz="49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5" name="図 4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90116"/>
            <a:ext cx="1249824" cy="7173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612341" y="2052442"/>
            <a:ext cx="6833811" cy="320082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pPr algn="ctr"/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自治会長兼安全対策部長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900" dirty="0" smtClean="0">
                <a:latin typeface="HGP教科書体" pitchFamily="18" charset="-128"/>
                <a:ea typeface="HGP教科書体" pitchFamily="18" charset="-128"/>
              </a:rPr>
              <a:t>長谷川　義剛</a:t>
            </a:r>
            <a:endParaRPr lang="en-US" altLang="ja-JP" sz="4900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3600" dirty="0" smtClean="0">
                <a:latin typeface="HGP教科書体" pitchFamily="18" charset="-128"/>
                <a:ea typeface="HGP教科書体" pitchFamily="18" charset="-128"/>
              </a:rPr>
              <a:t>安全対策部副部長兼青パト隊隊長</a:t>
            </a:r>
            <a:endParaRPr lang="en-US" altLang="ja-JP" sz="3600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900" dirty="0" smtClean="0">
                <a:latin typeface="HGP教科書体" pitchFamily="18" charset="-128"/>
                <a:ea typeface="HGP教科書体" pitchFamily="18" charset="-128"/>
              </a:rPr>
              <a:t>林　紀史</a:t>
            </a:r>
            <a:endParaRPr lang="en-US" altLang="ja-JP" sz="4900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（本日の説明者）</a:t>
            </a:r>
            <a:endParaRPr lang="ja-JP" altLang="en-US" sz="3200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72560" y="6588943"/>
            <a:ext cx="2304256" cy="707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r>
              <a:rPr lang="ja-JP" altLang="en-US" dirty="0" smtClean="0">
                <a:latin typeface="+mn-ea"/>
              </a:rPr>
              <a:t>２０１</a:t>
            </a:r>
            <a:r>
              <a:rPr kumimoji="1" lang="ja-JP" altLang="en-US" dirty="0" smtClean="0">
                <a:latin typeface="+mn-ea"/>
              </a:rPr>
              <a:t>３年１０月作成</a:t>
            </a:r>
            <a:endParaRPr kumimoji="1" lang="en-US" altLang="ja-JP" dirty="0" smtClean="0">
              <a:latin typeface="+mn-ea"/>
            </a:endParaRPr>
          </a:p>
          <a:p>
            <a:pPr algn="ctr"/>
            <a:r>
              <a:rPr lang="ja-JP" altLang="en-US" dirty="0" smtClean="0">
                <a:latin typeface="+mn-ea"/>
              </a:rPr>
              <a:t>安全</a:t>
            </a:r>
            <a:r>
              <a:rPr kumimoji="1" lang="ja-JP" altLang="en-US" dirty="0" smtClean="0">
                <a:latin typeface="+mn-ea"/>
              </a:rPr>
              <a:t>対策部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9792" y="6588943"/>
            <a:ext cx="3456384" cy="707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ja-JP" altLang="en-US" dirty="0" smtClean="0"/>
              <a:t>詳しくは自治会</a:t>
            </a:r>
            <a:r>
              <a:rPr lang="en-US" altLang="ja-JP" dirty="0" smtClean="0"/>
              <a:t>HP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http://www.ogawajk.co-site.jp</a:t>
            </a:r>
            <a:r>
              <a:rPr lang="en-US" altLang="ja-JP" sz="1400" dirty="0" smtClean="0">
                <a:hlinkClick r:id="rId4"/>
              </a:rPr>
              <a:t>/</a:t>
            </a:r>
            <a:endParaRPr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2170" y="1116335"/>
            <a:ext cx="8264284" cy="923712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pPr algn="ctr"/>
            <a:r>
              <a:rPr lang="ja-JP" altLang="en-US" sz="5400" dirty="0" smtClean="0">
                <a:latin typeface="HGP教科書体" pitchFamily="18" charset="-128"/>
                <a:ea typeface="HGP教科書体" pitchFamily="18" charset="-128"/>
              </a:rPr>
              <a:t>東京都町田市　小川自治会</a:t>
            </a:r>
            <a:endParaRPr lang="en-US" altLang="ja-JP" sz="5400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04214" y="6948983"/>
            <a:ext cx="1957587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1800" u="sng" dirty="0" smtClean="0"/>
              <a:t>自治会へのメール</a:t>
            </a:r>
            <a:endParaRPr lang="ja-JP" altLang="en-US" sz="1800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60197" y="6516935"/>
            <a:ext cx="2863284" cy="40011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dirty="0" smtClean="0"/>
              <a:t>お問い合わせ、ご意見は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20432" y="6948982"/>
            <a:ext cx="697627" cy="40011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dirty="0" smtClean="0"/>
              <a:t>欄へ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60792" y="1"/>
            <a:ext cx="719839" cy="584719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26</a:t>
            </a:r>
            <a:endParaRPr lang="ja-JP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6"/>
    </mc:Choice>
    <mc:Fallback>
      <p:transition spd="slow" advTm="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5778" y="3636617"/>
            <a:ext cx="9411440" cy="2585267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5400" dirty="0" smtClean="0"/>
              <a:t>１７　１６　　　　　　　１１</a:t>
            </a:r>
            <a:endParaRPr lang="en-US" altLang="ja-JP" sz="5400" dirty="0" smtClean="0"/>
          </a:p>
          <a:p>
            <a:r>
              <a:rPr lang="ja-JP" altLang="en-US" sz="5400" dirty="0" smtClean="0"/>
              <a:t>　　　　　　８　６　４　　　　　　４　</a:t>
            </a:r>
            <a:endParaRPr lang="en-US" altLang="ja-JP" sz="5400" dirty="0" smtClean="0"/>
          </a:p>
          <a:p>
            <a:r>
              <a:rPr lang="ja-JP" altLang="en-US" sz="5400" dirty="0" smtClean="0"/>
              <a:t>　　　　　　　　　　　　　　　２　　　３</a:t>
            </a:r>
            <a:endParaRPr lang="ja-JP" altLang="en-US" sz="5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9952" y="1476375"/>
            <a:ext cx="6513322" cy="1107996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66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何の数字でしょう？</a:t>
            </a:r>
            <a:endParaRPr lang="ja-JP" altLang="en-US" sz="6600" b="1" dirty="0">
              <a:solidFill>
                <a:srgbClr val="FF000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3</a:t>
            </a:r>
            <a:endParaRPr lang="ja-JP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2"/>
    </mc:Choice>
    <mc:Fallback>
      <p:transition spd="slow" advTm="55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/>
        </p:nvGraphicFramePr>
        <p:xfrm>
          <a:off x="5" y="0"/>
          <a:ext cx="10080624" cy="756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664048" y="252242"/>
            <a:ext cx="6912768" cy="655774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u="sng" dirty="0" smtClean="0">
                <a:latin typeface="HGP教科書体" pitchFamily="18" charset="-128"/>
                <a:ea typeface="HGP教科書体" pitchFamily="18" charset="-128"/>
              </a:rPr>
              <a:t>小川自治会内侵入窃盗発生件数</a:t>
            </a:r>
            <a:endParaRPr lang="ja-JP" altLang="en-US" sz="3600" b="1" u="sng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3672160" y="1476376"/>
            <a:ext cx="2232248" cy="612648"/>
          </a:xfrm>
          <a:prstGeom prst="wedgeEllipseCallout">
            <a:avLst>
              <a:gd name="adj1" fmla="val -157483"/>
              <a:gd name="adj2" fmla="val -199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lang="ja-JP" altLang="en-US" sz="2400" b="1" dirty="0" smtClean="0"/>
              <a:t>ここに注目</a:t>
            </a:r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76816" y="0"/>
            <a:ext cx="50380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4</a:t>
            </a:r>
            <a:endParaRPr lang="ja-JP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88"/>
    </mc:Choice>
    <mc:Fallback>
      <p:transition spd="slow" advTm="11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778" y="1"/>
            <a:ext cx="9001188" cy="828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小川自治会の防犯活動</a:t>
            </a:r>
            <a:endParaRPr lang="ja-JP" altLang="en-US" sz="40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4" name="図 3" descr="マーク黒.gi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1476377"/>
            <a:ext cx="6336455" cy="655709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　２００４年　侵入窃盗頻発、また</a:t>
            </a:r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5497674"/>
            <a:ext cx="203639" cy="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30" tIns="50364" rIns="100730" bIns="50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960192" y="828303"/>
            <a:ext cx="1440160" cy="655786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u="sng" dirty="0" smtClean="0">
                <a:latin typeface="HGP教科書体" pitchFamily="18" charset="-128"/>
                <a:ea typeface="HGP教科書体" pitchFamily="18" charset="-128"/>
              </a:rPr>
              <a:t>経　緯</a:t>
            </a:r>
            <a:endParaRPr lang="ja-JP" altLang="en-US" sz="3600" b="1" u="sng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28349" y="4356696"/>
            <a:ext cx="4392735" cy="1517484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pPr algn="ctr"/>
            <a:r>
              <a:rPr lang="ja-JP" altLang="en-US" sz="4000" b="1" dirty="0" smtClean="0">
                <a:latin typeface="HGP教科書体" pitchFamily="18" charset="-128"/>
                <a:ea typeface="HGP教科書体" pitchFamily="18" charset="-128"/>
              </a:rPr>
              <a:t>犯罪抑止に</a:t>
            </a:r>
            <a:endParaRPr lang="en-US" altLang="ja-JP" sz="40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000" b="1" dirty="0" smtClean="0">
                <a:latin typeface="HGP教科書体" pitchFamily="18" charset="-128"/>
                <a:ea typeface="HGP教科書体" pitchFamily="18" charset="-128"/>
              </a:rPr>
              <a:t>多大の効果があった　</a:t>
            </a:r>
            <a:endParaRPr lang="en-US" altLang="ja-JP" sz="4000" b="1" dirty="0" smtClean="0">
              <a:solidFill>
                <a:srgbClr val="C00000"/>
              </a:solidFill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9" name="図 8" descr="IMG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5" y="3843091"/>
            <a:ext cx="5184329" cy="371817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832400" y="5652839"/>
            <a:ext cx="3300904" cy="156966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9600" dirty="0" smtClean="0">
                <a:solidFill>
                  <a:srgbClr val="C00000"/>
                </a:solidFill>
              </a:rPr>
              <a:t>しかし</a:t>
            </a:r>
            <a:endParaRPr lang="ja-JP" altLang="en-US" sz="9600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576816" y="0"/>
            <a:ext cx="503809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5</a:t>
            </a:r>
            <a:endParaRPr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777" y="1476375"/>
            <a:ext cx="9864848" cy="1209707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　                                    </a:t>
            </a:r>
            <a:r>
              <a:rPr lang="ja-JP" altLang="en-US" sz="36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同年某週刊誌の</a:t>
            </a:r>
            <a:endParaRPr lang="en-US" altLang="ja-JP" sz="3600" b="1" dirty="0" smtClean="0">
              <a:solidFill>
                <a:srgbClr val="FF000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b="1" dirty="0" smtClean="0">
                <a:solidFill>
                  <a:srgbClr val="FF0000"/>
                </a:solidFill>
                <a:latin typeface="HGP教科書体" pitchFamily="18" charset="-128"/>
                <a:ea typeface="HGP教科書体" pitchFamily="18" charset="-128"/>
              </a:rPr>
              <a:t>「犯罪の多い地域特集」に町田市小川が載ったため</a:t>
            </a:r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476377"/>
            <a:ext cx="10080625" cy="1025041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2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5777" y="3060551"/>
            <a:ext cx="9792840" cy="655709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u="sng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２００５年４月パトロール隊発足</a:t>
            </a:r>
            <a:r>
              <a:rPr lang="ja-JP" altLang="en-US" sz="3600" b="1" dirty="0" smtClean="0">
                <a:solidFill>
                  <a:srgbClr val="00B050"/>
                </a:solidFill>
                <a:latin typeface="HGP教科書体" pitchFamily="18" charset="-128"/>
                <a:ea typeface="HGP教科書体" pitchFamily="18" charset="-128"/>
              </a:rPr>
              <a:t>（初期隊員約３５０名）</a:t>
            </a:r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768" y="2545462"/>
            <a:ext cx="9864848" cy="655709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pPr algn="ctr"/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住民の不安が増大　</a:t>
            </a:r>
            <a:r>
              <a:rPr lang="ja-JP" altLang="en-US" sz="3600" b="1" dirty="0" smtClean="0">
                <a:latin typeface="ＭＳ 明朝"/>
                <a:ea typeface="ＭＳ 明朝"/>
              </a:rPr>
              <a:t>➩</a:t>
            </a:r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　防犯対策として</a:t>
            </a:r>
            <a:endParaRPr lang="en-US" altLang="ja-JP" sz="1200" b="1" dirty="0" smtClean="0">
              <a:solidFill>
                <a:srgbClr val="00B05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00"/>
    </mc:Choice>
    <mc:Fallback>
      <p:transition spd="slow" advTm="30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/>
        </p:nvGraphicFramePr>
        <p:xfrm>
          <a:off x="5" y="0"/>
          <a:ext cx="10080624" cy="756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664048" y="252242"/>
            <a:ext cx="6912768" cy="655774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600" b="1" u="sng" dirty="0" smtClean="0">
                <a:latin typeface="HGP教科書体" pitchFamily="18" charset="-128"/>
                <a:ea typeface="HGP教科書体" pitchFamily="18" charset="-128"/>
              </a:rPr>
              <a:t>小川自治会内侵入窃盗発生件数</a:t>
            </a:r>
            <a:endParaRPr lang="ja-JP" altLang="en-US" sz="3600" b="1" u="sng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6480473" y="1260351"/>
            <a:ext cx="2088232" cy="612648"/>
          </a:xfrm>
          <a:prstGeom prst="wedgeEllipseCallout">
            <a:avLst>
              <a:gd name="adj1" fmla="val -54806"/>
              <a:gd name="adj2" fmla="val 201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5" tIns="45692" rIns="91385" bIns="45692" rtlCol="0" anchor="ctr"/>
          <a:lstStyle/>
          <a:p>
            <a:pPr algn="ctr"/>
            <a:r>
              <a:rPr lang="ja-JP" altLang="en-US" b="1" dirty="0" smtClean="0"/>
              <a:t>ここに注目</a:t>
            </a:r>
            <a:endParaRPr kumimoji="1" lang="ja-JP" altLang="en-US" b="1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2808064" y="1908423"/>
            <a:ext cx="1944216" cy="792088"/>
          </a:xfrm>
          <a:prstGeom prst="wedgeRoundRectCallout">
            <a:avLst>
              <a:gd name="adj1" fmla="val -83352"/>
              <a:gd name="adj2" fmla="val -171487"/>
              <a:gd name="adj3" fmla="val 16667"/>
            </a:avLst>
          </a:prstGeom>
          <a:solidFill>
            <a:srgbClr val="42E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rtlCol="0" anchor="ctr"/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パトロール隊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２００５年４月</a:t>
            </a:r>
            <a:endParaRPr lang="ja-JP" altLang="en-US" sz="24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6</a:t>
            </a:r>
            <a:endParaRPr lang="ja-JP" altLang="en-U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45"/>
    </mc:Choice>
    <mc:Fallback>
      <p:transition spd="slow" advTm="10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778" y="1"/>
            <a:ext cx="9001188" cy="828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小川自治会の防犯活動</a:t>
            </a:r>
            <a:endParaRPr lang="ja-JP" altLang="en-US" sz="4000" b="1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pic>
        <p:nvPicPr>
          <p:cNvPr id="4" name="図 3" descr="マーク黒.gi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04" y="180237"/>
            <a:ext cx="1249824" cy="71736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0" y="756299"/>
            <a:ext cx="10080625" cy="2302314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２００９年、リーマンショックの影響による犯罪の増加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一方病気、高齢化などによる隊員の減少</a:t>
            </a:r>
            <a:r>
              <a:rPr lang="ja-JP" altLang="en-US" sz="1200" b="1" dirty="0" smtClean="0">
                <a:latin typeface="HGP教科書体" pitchFamily="18" charset="-128"/>
                <a:ea typeface="HGP教科書体" pitchFamily="18" charset="-128"/>
              </a:rPr>
              <a:t>　</a:t>
            </a:r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により、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パトロール活動を</a:t>
            </a:r>
            <a:r>
              <a:rPr lang="ja-JP" altLang="en-US" sz="3600" b="1" u="sng" dirty="0" smtClean="0">
                <a:solidFill>
                  <a:srgbClr val="C00000"/>
                </a:solidFill>
                <a:latin typeface="HGP教科書体" pitchFamily="18" charset="-128"/>
                <a:ea typeface="HGP教科書体" pitchFamily="18" charset="-128"/>
              </a:rPr>
              <a:t>補完・補強する手段</a:t>
            </a:r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が必要</a:t>
            </a:r>
            <a:endParaRPr lang="en-US" altLang="ja-JP" sz="12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2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3600" b="1" u="sng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5497674"/>
            <a:ext cx="203639" cy="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30" tIns="50364" rIns="100730" bIns="50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8" name="図 7" descr="PA11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2200" y="3173566"/>
            <a:ext cx="6048426" cy="43877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7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780634"/>
            <a:ext cx="3960192" cy="2687035"/>
          </a:xfrm>
          <a:prstGeom prst="rect">
            <a:avLst/>
          </a:prstGeom>
          <a:noFill/>
          <a:ln>
            <a:noFill/>
          </a:ln>
        </p:spPr>
        <p:txBody>
          <a:bodyPr wrap="square" lIns="100730" tIns="50364" rIns="100730" bIns="50364" rtlCol="0">
            <a:spAutoFit/>
          </a:bodyPr>
          <a:lstStyle/>
          <a:p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２００９年１１月</a:t>
            </a:r>
            <a:endParaRPr lang="en-US" altLang="ja-JP" sz="4000" b="1" u="sng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青パト隊発足</a:t>
            </a:r>
            <a:endParaRPr lang="en-US" altLang="ja-JP" sz="4000" b="1" u="sng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4000" b="1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（初期隊員２２名）</a:t>
            </a:r>
            <a:endParaRPr lang="en-US" altLang="ja-JP" sz="4000" b="1" u="sng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endParaRPr lang="en-US" altLang="ja-JP" sz="1200" b="1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1200" b="1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</a:rPr>
              <a:t>　</a:t>
            </a:r>
            <a:endParaRPr lang="en-US" altLang="ja-JP" sz="3600" b="1" u="sng" dirty="0" smtClean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0"/>
    </mc:Choice>
    <mc:Fallback>
      <p:transition spd="slow" advTm="1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5497674"/>
            <a:ext cx="203639" cy="40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730" tIns="50364" rIns="100730" bIns="50364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6" name="グラフ 15"/>
          <p:cNvGraphicFramePr/>
          <p:nvPr/>
        </p:nvGraphicFramePr>
        <p:xfrm>
          <a:off x="0" y="0"/>
          <a:ext cx="10080625" cy="756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2664048" y="396257"/>
            <a:ext cx="6170626" cy="594218"/>
          </a:xfrm>
          <a:prstGeom prst="rect">
            <a:avLst/>
          </a:prstGeom>
          <a:noFill/>
        </p:spPr>
        <p:txBody>
          <a:bodyPr wrap="square" lIns="100730" tIns="50364" rIns="100730" bIns="50364" rtlCol="0">
            <a:spAutoFit/>
          </a:bodyPr>
          <a:lstStyle/>
          <a:p>
            <a:r>
              <a:rPr lang="ja-JP" altLang="en-US" sz="3200" b="1" u="sng" dirty="0" smtClean="0">
                <a:latin typeface="HGP教科書体" pitchFamily="18" charset="-128"/>
                <a:ea typeface="HGP教科書体" pitchFamily="18" charset="-128"/>
              </a:rPr>
              <a:t>小川自治会内侵入窃盗発生件数</a:t>
            </a:r>
            <a:endParaRPr lang="ja-JP" altLang="en-US" sz="3200" b="1" u="sng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2880072" y="1980434"/>
            <a:ext cx="1944216" cy="792088"/>
          </a:xfrm>
          <a:prstGeom prst="wedgeRoundRectCallout">
            <a:avLst>
              <a:gd name="adj1" fmla="val -79298"/>
              <a:gd name="adj2" fmla="val -181439"/>
              <a:gd name="adj3" fmla="val 16667"/>
            </a:avLst>
          </a:prstGeom>
          <a:solidFill>
            <a:srgbClr val="42E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rtlCol="0" anchor="ctr"/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パトロール隊　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２００５年４月</a:t>
            </a:r>
            <a:endParaRPr lang="ja-JP" altLang="en-US" sz="24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6913263" y="1908423"/>
            <a:ext cx="2088232" cy="792088"/>
          </a:xfrm>
          <a:prstGeom prst="wedgeRoundRectCallout">
            <a:avLst>
              <a:gd name="adj1" fmla="val -77645"/>
              <a:gd name="adj2" fmla="val 54542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687" rIns="91374" bIns="45687" rtlCol="0" anchor="ctr"/>
          <a:lstStyle/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青パト隊</a:t>
            </a:r>
            <a:endParaRPr lang="en-US" altLang="ja-JP" sz="2400" b="1" dirty="0" smtClean="0">
              <a:latin typeface="HGP教科書体" pitchFamily="18" charset="-128"/>
              <a:ea typeface="HGP教科書体" pitchFamily="18" charset="-128"/>
            </a:endParaRPr>
          </a:p>
          <a:p>
            <a:pPr algn="ctr"/>
            <a:r>
              <a:rPr lang="ja-JP" altLang="en-US" sz="2400" b="1" dirty="0" smtClean="0">
                <a:latin typeface="HGP教科書体" pitchFamily="18" charset="-128"/>
                <a:ea typeface="HGP教科書体" pitchFamily="18" charset="-128"/>
              </a:rPr>
              <a:t>２００９年１１月</a:t>
            </a:r>
            <a:endParaRPr lang="ja-JP" altLang="en-US" sz="2400" b="1" dirty="0">
              <a:latin typeface="HGP教科書体" pitchFamily="18" charset="-128"/>
              <a:ea typeface="HGP教科書体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648824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8</a:t>
            </a:r>
            <a:endParaRPr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52484" y="3780636"/>
            <a:ext cx="3312862" cy="139437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lIns="100730" tIns="50364" rIns="100730" bIns="50364" rtlCol="0">
            <a:spAutoFit/>
          </a:bodyPr>
          <a:lstStyle/>
          <a:p>
            <a:endParaRPr lang="en-US" altLang="ja-JP" sz="12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　複合効果で</a:t>
            </a:r>
            <a:endParaRPr lang="en-US" altLang="ja-JP" sz="3600" b="1" dirty="0" smtClean="0">
              <a:latin typeface="HGP教科書体" pitchFamily="18" charset="-128"/>
              <a:ea typeface="HGP教科書体" pitchFamily="18" charset="-128"/>
            </a:endParaRPr>
          </a:p>
          <a:p>
            <a:r>
              <a:rPr lang="ja-JP" altLang="en-US" sz="3600" b="1" dirty="0" smtClean="0">
                <a:latin typeface="HGP教科書体" pitchFamily="18" charset="-128"/>
                <a:ea typeface="HGP教科書体" pitchFamily="18" charset="-128"/>
              </a:rPr>
              <a:t>また犯罪が激減</a:t>
            </a:r>
            <a:endParaRPr lang="en-US" altLang="ja-JP" sz="3600" b="1" u="sng" dirty="0" smtClean="0">
              <a:latin typeface="HGP教科書体" pitchFamily="18" charset="-128"/>
              <a:ea typeface="HGP教科書体" pitchFamily="18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79"/>
    </mc:Choice>
    <mc:Fallback>
      <p:transition spd="slow" advTm="10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.Hayashi\Pictures\MP Navigator\2013_05_12\IMG.jpg"/>
          <p:cNvPicPr>
            <a:picLocks noChangeAspect="1" noChangeArrowheads="1"/>
          </p:cNvPicPr>
          <p:nvPr/>
        </p:nvPicPr>
        <p:blipFill>
          <a:blip r:embed="rId2" cstate="print"/>
          <a:srcRect l="5344" t="10129" r="7631" b="13782"/>
          <a:stretch>
            <a:fillRect/>
          </a:stretch>
        </p:blipFill>
        <p:spPr bwMode="auto">
          <a:xfrm>
            <a:off x="5" y="684288"/>
            <a:ext cx="10080626" cy="6876976"/>
          </a:xfrm>
          <a:prstGeom prst="rect">
            <a:avLst/>
          </a:prstGeom>
          <a:noFill/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2304012" y="5"/>
            <a:ext cx="5256584" cy="756295"/>
          </a:xfrm>
          <a:prstGeom prst="rect">
            <a:avLst/>
          </a:prstGeom>
          <a:solidFill>
            <a:schemeClr val="bg1"/>
          </a:solidFill>
        </p:spPr>
        <p:txBody>
          <a:bodyPr lIns="91385" tIns="45692" rIns="91385" bIns="45692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u="sng" dirty="0" smtClean="0">
                <a:solidFill>
                  <a:srgbClr val="0070C0"/>
                </a:solidFill>
                <a:latin typeface="HGP教科書体" pitchFamily="18" charset="-128"/>
                <a:ea typeface="HGP教科書体" pitchFamily="18" charset="-128"/>
                <a:cs typeface="+mj-cs"/>
              </a:rPr>
              <a:t>小川自治会とは（１）</a:t>
            </a:r>
            <a:endParaRPr lang="ja-JP" altLang="en-US" sz="4400" u="sng" dirty="0">
              <a:solidFill>
                <a:srgbClr val="0070C0"/>
              </a:solidFill>
              <a:latin typeface="HGP教科書体" pitchFamily="18" charset="-128"/>
              <a:ea typeface="HGP教科書体" pitchFamily="18" charset="-128"/>
              <a:cs typeface="+mj-cs"/>
            </a:endParaRPr>
          </a:p>
        </p:txBody>
      </p:sp>
      <p:pic>
        <p:nvPicPr>
          <p:cNvPr id="4" name="図 3" descr="マーク黒.gif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824" y="81467"/>
            <a:ext cx="1033800" cy="5933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テキスト ボックス 4"/>
          <p:cNvSpPr txBox="1"/>
          <p:nvPr/>
        </p:nvSpPr>
        <p:spPr>
          <a:xfrm>
            <a:off x="935856" y="684293"/>
            <a:ext cx="5256584" cy="9540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91385" tIns="45692" rIns="91385" bIns="45692" rtlCol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東京都三多摩地区の南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神奈川県の中に飛びだしている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96296" y="3348583"/>
            <a:ext cx="700833" cy="40011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町田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48429" y="4068663"/>
            <a:ext cx="697627" cy="400110"/>
          </a:xfrm>
          <a:prstGeom prst="rect">
            <a:avLst/>
          </a:prstGeom>
          <a:noFill/>
        </p:spPr>
        <p:txBody>
          <a:bodyPr wrap="none" lIns="91385" tIns="45692" rIns="91385" bIns="45692" rtlCol="0">
            <a:spAutoFit/>
          </a:bodyPr>
          <a:lstStyle/>
          <a:p>
            <a:r>
              <a:rPr kumimoji="1" lang="ja-JP" altLang="en-US" b="1" dirty="0" smtClean="0"/>
              <a:t>川崎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0192" y="3924647"/>
            <a:ext cx="954107" cy="400110"/>
          </a:xfrm>
          <a:prstGeom prst="rect">
            <a:avLst/>
          </a:prstGeom>
          <a:noFill/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b="1" dirty="0" smtClean="0"/>
              <a:t>相模原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36258" y="4644727"/>
            <a:ext cx="697627" cy="400110"/>
          </a:xfrm>
          <a:prstGeom prst="rect">
            <a:avLst/>
          </a:prstGeom>
          <a:noFill/>
        </p:spPr>
        <p:txBody>
          <a:bodyPr wrap="square" lIns="91385" tIns="45692" rIns="91385" bIns="45692" rtlCol="0">
            <a:spAutoFit/>
          </a:bodyPr>
          <a:lstStyle/>
          <a:p>
            <a:r>
              <a:rPr lang="ja-JP" altLang="en-US" b="1" dirty="0" smtClean="0"/>
              <a:t>大和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648830" y="0"/>
            <a:ext cx="431801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385" tIns="45692" rIns="91385" bIns="45692" rtlCol="0">
            <a:spAutoFit/>
          </a:bodyPr>
          <a:lstStyle/>
          <a:p>
            <a:r>
              <a:rPr lang="en-US" altLang="ja-JP" sz="3200" dirty="0" smtClean="0"/>
              <a:t>9</a:t>
            </a:r>
            <a:endParaRPr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" y="6853380"/>
            <a:ext cx="4184159" cy="70788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lIns="91385" tIns="45692" rIns="91385" bIns="45692" rtlCol="0">
            <a:spAutoFit/>
          </a:bodyPr>
          <a:lstStyle/>
          <a:p>
            <a:r>
              <a:rPr lang="ja-JP" altLang="en-US" sz="4000" b="1" dirty="0" smtClean="0">
                <a:solidFill>
                  <a:srgbClr val="C00000"/>
                </a:solidFill>
              </a:rPr>
              <a:t>都県境に位置する</a:t>
            </a:r>
            <a:endParaRPr lang="ja-JP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3"/>
    </mc:Choice>
    <mc:Fallback>
      <p:transition spd="slow" advTm="479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1|3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4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9|5|4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4|2.8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760</Words>
  <Application>Microsoft Office PowerPoint</Application>
  <PresentationFormat>ユーザー設定</PresentationFormat>
  <Paragraphs>296</Paragraphs>
  <Slides>26</Slides>
  <Notes>6</Notes>
  <HiddenSlides>0</HiddenSlides>
  <MMClips>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小川自治会の防犯活動</vt:lpstr>
      <vt:lpstr>PowerPoint プレゼンテーション</vt:lpstr>
      <vt:lpstr>小川自治会の防犯活動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　小川自治会の防犯活動</vt:lpstr>
      <vt:lpstr>今　後　の　展　開</vt:lpstr>
      <vt:lpstr>PowerPoint プレゼンテーション</vt:lpstr>
      <vt:lpstr>PowerPoint プレゼンテーション</vt:lpstr>
      <vt:lpstr>最大のモチベーションは ねぎらいの一言である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小川自治会防犯青色パトロール隊</dc:title>
  <dc:creator>N.Hayashi</dc:creator>
  <cp:lastModifiedBy>yoshida</cp:lastModifiedBy>
  <cp:revision>431</cp:revision>
  <dcterms:created xsi:type="dcterms:W3CDTF">2009-12-29T10:55:28Z</dcterms:created>
  <dcterms:modified xsi:type="dcterms:W3CDTF">2013-11-01T11:54:02Z</dcterms:modified>
</cp:coreProperties>
</file>